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67"/>
  </p:notesMasterIdLst>
  <p:sldIdLst>
    <p:sldId id="256" r:id="rId2"/>
    <p:sldId id="257" r:id="rId3"/>
    <p:sldId id="259" r:id="rId4"/>
    <p:sldId id="260" r:id="rId5"/>
    <p:sldId id="267" r:id="rId6"/>
    <p:sldId id="264" r:id="rId7"/>
    <p:sldId id="312" r:id="rId8"/>
    <p:sldId id="265" r:id="rId9"/>
    <p:sldId id="268" r:id="rId10"/>
    <p:sldId id="262" r:id="rId11"/>
    <p:sldId id="309" r:id="rId12"/>
    <p:sldId id="266" r:id="rId13"/>
    <p:sldId id="293" r:id="rId14"/>
    <p:sldId id="303" r:id="rId15"/>
    <p:sldId id="270" r:id="rId16"/>
    <p:sldId id="313" r:id="rId17"/>
    <p:sldId id="271" r:id="rId18"/>
    <p:sldId id="314" r:id="rId19"/>
    <p:sldId id="275" r:id="rId20"/>
    <p:sldId id="281" r:id="rId21"/>
    <p:sldId id="286" r:id="rId22"/>
    <p:sldId id="274" r:id="rId23"/>
    <p:sldId id="326" r:id="rId24"/>
    <p:sldId id="316" r:id="rId25"/>
    <p:sldId id="277" r:id="rId26"/>
    <p:sldId id="320" r:id="rId27"/>
    <p:sldId id="321" r:id="rId28"/>
    <p:sldId id="282" r:id="rId29"/>
    <p:sldId id="346" r:id="rId30"/>
    <p:sldId id="327" r:id="rId31"/>
    <p:sldId id="278" r:id="rId32"/>
    <p:sldId id="280" r:id="rId33"/>
    <p:sldId id="279" r:id="rId34"/>
    <p:sldId id="328" r:id="rId35"/>
    <p:sldId id="290" r:id="rId36"/>
    <p:sldId id="285" r:id="rId37"/>
    <p:sldId id="322" r:id="rId38"/>
    <p:sldId id="294" r:id="rId39"/>
    <p:sldId id="295" r:id="rId40"/>
    <p:sldId id="296" r:id="rId41"/>
    <p:sldId id="297" r:id="rId42"/>
    <p:sldId id="317" r:id="rId43"/>
    <p:sldId id="318" r:id="rId44"/>
    <p:sldId id="305" r:id="rId45"/>
    <p:sldId id="323" r:id="rId46"/>
    <p:sldId id="304" r:id="rId47"/>
    <p:sldId id="324" r:id="rId48"/>
    <p:sldId id="325" r:id="rId49"/>
    <p:sldId id="307" r:id="rId50"/>
    <p:sldId id="329" r:id="rId51"/>
    <p:sldId id="319" r:id="rId52"/>
    <p:sldId id="332" r:id="rId53"/>
    <p:sldId id="333" r:id="rId54"/>
    <p:sldId id="335" r:id="rId55"/>
    <p:sldId id="334" r:id="rId56"/>
    <p:sldId id="331" r:id="rId57"/>
    <p:sldId id="344" r:id="rId58"/>
    <p:sldId id="345" r:id="rId59"/>
    <p:sldId id="330" r:id="rId60"/>
    <p:sldId id="298" r:id="rId61"/>
    <p:sldId id="338" r:id="rId62"/>
    <p:sldId id="339" r:id="rId63"/>
    <p:sldId id="343" r:id="rId64"/>
    <p:sldId id="340" r:id="rId65"/>
    <p:sldId id="342"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na Staszczyszyn" initials="AS" lastIdx="1" clrIdx="0">
    <p:extLst>
      <p:ext uri="{19B8F6BF-5375-455C-9EA6-DF929625EA0E}">
        <p15:presenceInfo xmlns:p15="http://schemas.microsoft.com/office/powerpoint/2012/main" userId="Alana Staszczyszy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A5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375" autoAdjust="0"/>
  </p:normalViewPr>
  <p:slideViewPr>
    <p:cSldViewPr snapToGrid="0">
      <p:cViewPr varScale="1">
        <p:scale>
          <a:sx n="59" d="100"/>
          <a:sy n="59" d="100"/>
        </p:scale>
        <p:origin x="438"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98EC-431B-B663-990163F5E9DF}"/>
              </c:ext>
            </c:extLst>
          </c:dPt>
          <c:cat>
            <c:strRef>
              <c:f>Sheet1!$A$2</c:f>
              <c:strCache>
                <c:ptCount val="1"/>
                <c:pt idx="0">
                  <c:v>Profs who are experts in the subject area they are teaching</c:v>
                </c:pt>
              </c:strCache>
            </c:strRef>
          </c:cat>
          <c:val>
            <c:numRef>
              <c:f>Sheet1!$B$2</c:f>
              <c:numCache>
                <c:formatCode>General</c:formatCode>
                <c:ptCount val="1"/>
                <c:pt idx="0">
                  <c:v>100</c:v>
                </c:pt>
              </c:numCache>
            </c:numRef>
          </c:val>
          <c:extLst>
            <c:ext xmlns:c16="http://schemas.microsoft.com/office/drawing/2014/chart" uri="{C3380CC4-5D6E-409C-BE32-E72D297353CC}">
              <c16:uniqueId val="{00000000-66DF-4D80-820D-1F464B1D2341}"/>
            </c:ext>
          </c:extLst>
        </c:ser>
        <c:dLbls>
          <c:showLegendKey val="0"/>
          <c:showVal val="0"/>
          <c:showCatName val="0"/>
          <c:showSerName val="0"/>
          <c:showPercent val="0"/>
          <c:showBubbleSize val="0"/>
          <c:showLeaderLines val="1"/>
        </c:dLbls>
        <c:firstSliceAng val="0"/>
      </c:pieChart>
      <c:spPr>
        <a:noFill/>
        <a:ln w="25400">
          <a:noFill/>
        </a:ln>
        <a:effectLst/>
      </c:spPr>
    </c:plotArea>
    <c:legend>
      <c:legendPos val="b"/>
      <c:legendEntry>
        <c:idx val="0"/>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86B-4136-BA51-34A70FAF5FD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86B-4136-BA51-34A70FAF5FD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6B-4136-BA51-34A70FAF5FD1}"/>
              </c:ext>
            </c:extLst>
          </c:dPt>
          <c:cat>
            <c:strRef>
              <c:f>Sheet1!$A$2:$A$4</c:f>
              <c:strCache>
                <c:ptCount val="3"/>
                <c:pt idx="0">
                  <c:v>Profs who were experts in the subject area they taught</c:v>
                </c:pt>
                <c:pt idx="1">
                  <c:v>Profs who were an expert at something infosec related but not what they were teaching</c:v>
                </c:pt>
                <c:pt idx="2">
                  <c:v>Profs who had a degree entirely unrelated to infosec/IT</c:v>
                </c:pt>
              </c:strCache>
            </c:strRef>
          </c:cat>
          <c:val>
            <c:numRef>
              <c:f>Sheet1!$B$2:$B$4</c:f>
              <c:numCache>
                <c:formatCode>General</c:formatCode>
                <c:ptCount val="3"/>
                <c:pt idx="0">
                  <c:v>20</c:v>
                </c:pt>
                <c:pt idx="1">
                  <c:v>80</c:v>
                </c:pt>
                <c:pt idx="2">
                  <c:v>10</c:v>
                </c:pt>
              </c:numCache>
            </c:numRef>
          </c:val>
          <c:extLst>
            <c:ext xmlns:c16="http://schemas.microsoft.com/office/drawing/2014/chart" uri="{C3380CC4-5D6E-409C-BE32-E72D297353CC}">
              <c16:uniqueId val="{00000000-A494-4198-98B9-AB02F0019DC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
          <c:y val="0.75922860733091735"/>
          <c:w val="1"/>
          <c:h val="0.2407713926690826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D8D6CB-39DE-4C51-99B5-395E7AF2BADB}"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249C095-DD44-425C-BDD8-156D2CA07238}">
      <dgm:prSet/>
      <dgm:spPr/>
      <dgm:t>
        <a:bodyPr/>
        <a:lstStyle/>
        <a:p>
          <a:r>
            <a:rPr lang="en-CA"/>
            <a:t>Blood</a:t>
          </a:r>
          <a:endParaRPr lang="en-US"/>
        </a:p>
      </dgm:t>
    </dgm:pt>
    <dgm:pt modelId="{8DE15C09-BF04-4F6F-85A1-27E6907D533B}" type="parTrans" cxnId="{032CD680-EB69-470B-BA74-6E03B09645A1}">
      <dgm:prSet/>
      <dgm:spPr/>
      <dgm:t>
        <a:bodyPr/>
        <a:lstStyle/>
        <a:p>
          <a:endParaRPr lang="en-US"/>
        </a:p>
      </dgm:t>
    </dgm:pt>
    <dgm:pt modelId="{C9FEB9E6-B33D-480B-9CEC-CDF5883314A9}" type="sibTrans" cxnId="{032CD680-EB69-470B-BA74-6E03B09645A1}">
      <dgm:prSet/>
      <dgm:spPr/>
      <dgm:t>
        <a:bodyPr/>
        <a:lstStyle/>
        <a:p>
          <a:endParaRPr lang="en-US"/>
        </a:p>
      </dgm:t>
    </dgm:pt>
    <dgm:pt modelId="{57044E2C-2569-4C25-864C-945DB7DD6EF3}">
      <dgm:prSet/>
      <dgm:spPr/>
      <dgm:t>
        <a:bodyPr/>
        <a:lstStyle/>
        <a:p>
          <a:r>
            <a:rPr lang="en-CA"/>
            <a:t>Sweat</a:t>
          </a:r>
          <a:endParaRPr lang="en-US"/>
        </a:p>
      </dgm:t>
    </dgm:pt>
    <dgm:pt modelId="{E24550D1-9FEC-4B4D-A1B0-4E410F24CCB0}" type="parTrans" cxnId="{98713C81-4EA2-4538-9CD7-D57CA57E00BB}">
      <dgm:prSet/>
      <dgm:spPr/>
      <dgm:t>
        <a:bodyPr/>
        <a:lstStyle/>
        <a:p>
          <a:endParaRPr lang="en-US"/>
        </a:p>
      </dgm:t>
    </dgm:pt>
    <dgm:pt modelId="{7EE8CD08-FED8-4664-A921-8A3CDAD4B61B}" type="sibTrans" cxnId="{98713C81-4EA2-4538-9CD7-D57CA57E00BB}">
      <dgm:prSet/>
      <dgm:spPr/>
      <dgm:t>
        <a:bodyPr/>
        <a:lstStyle/>
        <a:p>
          <a:endParaRPr lang="en-US"/>
        </a:p>
      </dgm:t>
    </dgm:pt>
    <dgm:pt modelId="{C6D712B2-43DB-4A5A-83DC-A1B04548EA59}">
      <dgm:prSet/>
      <dgm:spPr/>
      <dgm:t>
        <a:bodyPr/>
        <a:lstStyle/>
        <a:p>
          <a:r>
            <a:rPr lang="en-CA"/>
            <a:t>Crying @ 4am</a:t>
          </a:r>
          <a:endParaRPr lang="en-US"/>
        </a:p>
      </dgm:t>
    </dgm:pt>
    <dgm:pt modelId="{5073FD83-52DB-4F66-9774-273DDE5F5AFB}" type="parTrans" cxnId="{CABB9A44-2216-477B-95CD-F664CA6A47B0}">
      <dgm:prSet/>
      <dgm:spPr/>
      <dgm:t>
        <a:bodyPr/>
        <a:lstStyle/>
        <a:p>
          <a:endParaRPr lang="en-US"/>
        </a:p>
      </dgm:t>
    </dgm:pt>
    <dgm:pt modelId="{95849909-08B0-42FD-BE53-04EBB144C6B0}" type="sibTrans" cxnId="{CABB9A44-2216-477B-95CD-F664CA6A47B0}">
      <dgm:prSet/>
      <dgm:spPr/>
      <dgm:t>
        <a:bodyPr/>
        <a:lstStyle/>
        <a:p>
          <a:endParaRPr lang="en-US"/>
        </a:p>
      </dgm:t>
    </dgm:pt>
    <dgm:pt modelId="{20E55A9A-96A3-4C89-950E-F88154A67753}" type="pres">
      <dgm:prSet presAssocID="{62D8D6CB-39DE-4C51-99B5-395E7AF2BADB}" presName="root" presStyleCnt="0">
        <dgm:presLayoutVars>
          <dgm:dir/>
          <dgm:resizeHandles val="exact"/>
        </dgm:presLayoutVars>
      </dgm:prSet>
      <dgm:spPr/>
    </dgm:pt>
    <dgm:pt modelId="{4F4AD166-3535-44EA-8721-AF0725B5106D}" type="pres">
      <dgm:prSet presAssocID="{A249C095-DD44-425C-BDD8-156D2CA07238}" presName="compNode" presStyleCnt="0"/>
      <dgm:spPr/>
    </dgm:pt>
    <dgm:pt modelId="{6A36FE07-2057-4B94-8057-AB2FFF5976AB}" type="pres">
      <dgm:prSet presAssocID="{A249C095-DD44-425C-BDD8-156D2CA072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V"/>
        </a:ext>
      </dgm:extLst>
    </dgm:pt>
    <dgm:pt modelId="{DBA16EF0-741E-4A5C-B275-CAD8DFEFCE46}" type="pres">
      <dgm:prSet presAssocID="{A249C095-DD44-425C-BDD8-156D2CA07238}" presName="spaceRect" presStyleCnt="0"/>
      <dgm:spPr/>
    </dgm:pt>
    <dgm:pt modelId="{F71CEF44-C238-4B32-83E4-36DA79B9F36B}" type="pres">
      <dgm:prSet presAssocID="{A249C095-DD44-425C-BDD8-156D2CA07238}" presName="textRect" presStyleLbl="revTx" presStyleIdx="0" presStyleCnt="3">
        <dgm:presLayoutVars>
          <dgm:chMax val="1"/>
          <dgm:chPref val="1"/>
        </dgm:presLayoutVars>
      </dgm:prSet>
      <dgm:spPr/>
    </dgm:pt>
    <dgm:pt modelId="{7CE70AA0-F66A-482C-B472-21FECA092C13}" type="pres">
      <dgm:prSet presAssocID="{C9FEB9E6-B33D-480B-9CEC-CDF5883314A9}" presName="sibTrans" presStyleCnt="0"/>
      <dgm:spPr/>
    </dgm:pt>
    <dgm:pt modelId="{406647B7-FD7C-4461-B6C1-463BE0651AB9}" type="pres">
      <dgm:prSet presAssocID="{57044E2C-2569-4C25-864C-945DB7DD6EF3}" presName="compNode" presStyleCnt="0"/>
      <dgm:spPr/>
    </dgm:pt>
    <dgm:pt modelId="{3240AB78-3A31-4C89-A6F5-1D561D7C851D}" type="pres">
      <dgm:prSet presAssocID="{57044E2C-2569-4C25-864C-945DB7DD6E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
        </a:ext>
      </dgm:extLst>
    </dgm:pt>
    <dgm:pt modelId="{016E8CEE-AA8C-457D-B16B-5BF5636548D0}" type="pres">
      <dgm:prSet presAssocID="{57044E2C-2569-4C25-864C-945DB7DD6EF3}" presName="spaceRect" presStyleCnt="0"/>
      <dgm:spPr/>
    </dgm:pt>
    <dgm:pt modelId="{01A06106-AAF4-4BFF-90BD-E7816F59A766}" type="pres">
      <dgm:prSet presAssocID="{57044E2C-2569-4C25-864C-945DB7DD6EF3}" presName="textRect" presStyleLbl="revTx" presStyleIdx="1" presStyleCnt="3">
        <dgm:presLayoutVars>
          <dgm:chMax val="1"/>
          <dgm:chPref val="1"/>
        </dgm:presLayoutVars>
      </dgm:prSet>
      <dgm:spPr/>
    </dgm:pt>
    <dgm:pt modelId="{0F648F02-1EBD-491C-981C-1302DC450FA3}" type="pres">
      <dgm:prSet presAssocID="{7EE8CD08-FED8-4664-A921-8A3CDAD4B61B}" presName="sibTrans" presStyleCnt="0"/>
      <dgm:spPr/>
    </dgm:pt>
    <dgm:pt modelId="{A35C3FB7-3B9F-4DB4-AB36-15AF1FE7E9F9}" type="pres">
      <dgm:prSet presAssocID="{C6D712B2-43DB-4A5A-83DC-A1B04548EA59}" presName="compNode" presStyleCnt="0"/>
      <dgm:spPr/>
    </dgm:pt>
    <dgm:pt modelId="{F1C8CD37-91BC-47B5-A016-B2E72E7667F7}" type="pres">
      <dgm:prSet presAssocID="{C6D712B2-43DB-4A5A-83DC-A1B04548EA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ying Face with Solid Fill"/>
        </a:ext>
      </dgm:extLst>
    </dgm:pt>
    <dgm:pt modelId="{8FB73E32-B6E3-4C19-87F9-17538C1373EA}" type="pres">
      <dgm:prSet presAssocID="{C6D712B2-43DB-4A5A-83DC-A1B04548EA59}" presName="spaceRect" presStyleCnt="0"/>
      <dgm:spPr/>
    </dgm:pt>
    <dgm:pt modelId="{CF181EAD-0D7E-4BA4-B7B5-5656735B19F4}" type="pres">
      <dgm:prSet presAssocID="{C6D712B2-43DB-4A5A-83DC-A1B04548EA59}" presName="textRect" presStyleLbl="revTx" presStyleIdx="2" presStyleCnt="3">
        <dgm:presLayoutVars>
          <dgm:chMax val="1"/>
          <dgm:chPref val="1"/>
        </dgm:presLayoutVars>
      </dgm:prSet>
      <dgm:spPr/>
    </dgm:pt>
  </dgm:ptLst>
  <dgm:cxnLst>
    <dgm:cxn modelId="{7039231D-5F82-4EB8-AC7C-28FBA7B14D07}" type="presOf" srcId="{A249C095-DD44-425C-BDD8-156D2CA07238}" destId="{F71CEF44-C238-4B32-83E4-36DA79B9F36B}" srcOrd="0" destOrd="0" presId="urn:microsoft.com/office/officeart/2018/2/layout/IconLabelList"/>
    <dgm:cxn modelId="{FD6C9043-B1B8-40F4-A9D3-41FBE5A9EB66}" type="presOf" srcId="{C6D712B2-43DB-4A5A-83DC-A1B04548EA59}" destId="{CF181EAD-0D7E-4BA4-B7B5-5656735B19F4}" srcOrd="0" destOrd="0" presId="urn:microsoft.com/office/officeart/2018/2/layout/IconLabelList"/>
    <dgm:cxn modelId="{CABB9A44-2216-477B-95CD-F664CA6A47B0}" srcId="{62D8D6CB-39DE-4C51-99B5-395E7AF2BADB}" destId="{C6D712B2-43DB-4A5A-83DC-A1B04548EA59}" srcOrd="2" destOrd="0" parTransId="{5073FD83-52DB-4F66-9774-273DDE5F5AFB}" sibTransId="{95849909-08B0-42FD-BE53-04EBB144C6B0}"/>
    <dgm:cxn modelId="{B079C468-0452-4A57-8743-338E148BF568}" type="presOf" srcId="{62D8D6CB-39DE-4C51-99B5-395E7AF2BADB}" destId="{20E55A9A-96A3-4C89-950E-F88154A67753}" srcOrd="0" destOrd="0" presId="urn:microsoft.com/office/officeart/2018/2/layout/IconLabelList"/>
    <dgm:cxn modelId="{032CD680-EB69-470B-BA74-6E03B09645A1}" srcId="{62D8D6CB-39DE-4C51-99B5-395E7AF2BADB}" destId="{A249C095-DD44-425C-BDD8-156D2CA07238}" srcOrd="0" destOrd="0" parTransId="{8DE15C09-BF04-4F6F-85A1-27E6907D533B}" sibTransId="{C9FEB9E6-B33D-480B-9CEC-CDF5883314A9}"/>
    <dgm:cxn modelId="{98713C81-4EA2-4538-9CD7-D57CA57E00BB}" srcId="{62D8D6CB-39DE-4C51-99B5-395E7AF2BADB}" destId="{57044E2C-2569-4C25-864C-945DB7DD6EF3}" srcOrd="1" destOrd="0" parTransId="{E24550D1-9FEC-4B4D-A1B0-4E410F24CCB0}" sibTransId="{7EE8CD08-FED8-4664-A921-8A3CDAD4B61B}"/>
    <dgm:cxn modelId="{141AE2BD-534E-4BF4-A993-41A6AE1CF660}" type="presOf" srcId="{57044E2C-2569-4C25-864C-945DB7DD6EF3}" destId="{01A06106-AAF4-4BFF-90BD-E7816F59A766}" srcOrd="0" destOrd="0" presId="urn:microsoft.com/office/officeart/2018/2/layout/IconLabelList"/>
    <dgm:cxn modelId="{FF888E92-3D6A-42CD-A17D-EA042B605AA2}" type="presParOf" srcId="{20E55A9A-96A3-4C89-950E-F88154A67753}" destId="{4F4AD166-3535-44EA-8721-AF0725B5106D}" srcOrd="0" destOrd="0" presId="urn:microsoft.com/office/officeart/2018/2/layout/IconLabelList"/>
    <dgm:cxn modelId="{4B62DC4D-1425-4A60-827E-B31EEFB79F6F}" type="presParOf" srcId="{4F4AD166-3535-44EA-8721-AF0725B5106D}" destId="{6A36FE07-2057-4B94-8057-AB2FFF5976AB}" srcOrd="0" destOrd="0" presId="urn:microsoft.com/office/officeart/2018/2/layout/IconLabelList"/>
    <dgm:cxn modelId="{0761FB5E-C121-4123-A4A6-4E66D66A330E}" type="presParOf" srcId="{4F4AD166-3535-44EA-8721-AF0725B5106D}" destId="{DBA16EF0-741E-4A5C-B275-CAD8DFEFCE46}" srcOrd="1" destOrd="0" presId="urn:microsoft.com/office/officeart/2018/2/layout/IconLabelList"/>
    <dgm:cxn modelId="{D778250F-2048-4943-A41E-ECED049A96ED}" type="presParOf" srcId="{4F4AD166-3535-44EA-8721-AF0725B5106D}" destId="{F71CEF44-C238-4B32-83E4-36DA79B9F36B}" srcOrd="2" destOrd="0" presId="urn:microsoft.com/office/officeart/2018/2/layout/IconLabelList"/>
    <dgm:cxn modelId="{EEE37968-89F6-4C59-9DC3-E5F0987046EF}" type="presParOf" srcId="{20E55A9A-96A3-4C89-950E-F88154A67753}" destId="{7CE70AA0-F66A-482C-B472-21FECA092C13}" srcOrd="1" destOrd="0" presId="urn:microsoft.com/office/officeart/2018/2/layout/IconLabelList"/>
    <dgm:cxn modelId="{621A0EC7-4928-4DF0-AE0F-C2EBDF833C26}" type="presParOf" srcId="{20E55A9A-96A3-4C89-950E-F88154A67753}" destId="{406647B7-FD7C-4461-B6C1-463BE0651AB9}" srcOrd="2" destOrd="0" presId="urn:microsoft.com/office/officeart/2018/2/layout/IconLabelList"/>
    <dgm:cxn modelId="{67255C92-8D7B-4AB3-BF00-B5F3B5B6D130}" type="presParOf" srcId="{406647B7-FD7C-4461-B6C1-463BE0651AB9}" destId="{3240AB78-3A31-4C89-A6F5-1D561D7C851D}" srcOrd="0" destOrd="0" presId="urn:microsoft.com/office/officeart/2018/2/layout/IconLabelList"/>
    <dgm:cxn modelId="{B24D03DE-2D12-4B94-83E2-9F752833E72B}" type="presParOf" srcId="{406647B7-FD7C-4461-B6C1-463BE0651AB9}" destId="{016E8CEE-AA8C-457D-B16B-5BF5636548D0}" srcOrd="1" destOrd="0" presId="urn:microsoft.com/office/officeart/2018/2/layout/IconLabelList"/>
    <dgm:cxn modelId="{9607F83E-3C9F-48B6-AA12-ACE542AC638E}" type="presParOf" srcId="{406647B7-FD7C-4461-B6C1-463BE0651AB9}" destId="{01A06106-AAF4-4BFF-90BD-E7816F59A766}" srcOrd="2" destOrd="0" presId="urn:microsoft.com/office/officeart/2018/2/layout/IconLabelList"/>
    <dgm:cxn modelId="{5DA82A74-EFE7-41CB-9F93-6CB5B4498223}" type="presParOf" srcId="{20E55A9A-96A3-4C89-950E-F88154A67753}" destId="{0F648F02-1EBD-491C-981C-1302DC450FA3}" srcOrd="3" destOrd="0" presId="urn:microsoft.com/office/officeart/2018/2/layout/IconLabelList"/>
    <dgm:cxn modelId="{003F1D46-7687-44B1-AF75-561419AC8B9A}" type="presParOf" srcId="{20E55A9A-96A3-4C89-950E-F88154A67753}" destId="{A35C3FB7-3B9F-4DB4-AB36-15AF1FE7E9F9}" srcOrd="4" destOrd="0" presId="urn:microsoft.com/office/officeart/2018/2/layout/IconLabelList"/>
    <dgm:cxn modelId="{6B5D88A4-254B-41A7-BF41-8B5A2C9E9A9B}" type="presParOf" srcId="{A35C3FB7-3B9F-4DB4-AB36-15AF1FE7E9F9}" destId="{F1C8CD37-91BC-47B5-A016-B2E72E7667F7}" srcOrd="0" destOrd="0" presId="urn:microsoft.com/office/officeart/2018/2/layout/IconLabelList"/>
    <dgm:cxn modelId="{E765B4A0-F6E5-4F3E-B201-ED13FB458536}" type="presParOf" srcId="{A35C3FB7-3B9F-4DB4-AB36-15AF1FE7E9F9}" destId="{8FB73E32-B6E3-4C19-87F9-17538C1373EA}" srcOrd="1" destOrd="0" presId="urn:microsoft.com/office/officeart/2018/2/layout/IconLabelList"/>
    <dgm:cxn modelId="{221EEFEA-E378-4353-B25D-985A0B019DD1}" type="presParOf" srcId="{A35C3FB7-3B9F-4DB4-AB36-15AF1FE7E9F9}" destId="{CF181EAD-0D7E-4BA4-B7B5-5656735B19F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5DE6A7-5B30-498E-BB86-72F6C8372579}" type="doc">
      <dgm:prSet loTypeId="urn:microsoft.com/office/officeart/2016/7/layout/AccentHomeChevronProcess" loCatId="process" qsTypeId="urn:microsoft.com/office/officeart/2005/8/quickstyle/simple1" qsCatId="simple" csTypeId="urn:microsoft.com/office/officeart/2005/8/colors/colorful5" csCatId="colorful"/>
      <dgm:spPr/>
      <dgm:t>
        <a:bodyPr/>
        <a:lstStyle/>
        <a:p>
          <a:endParaRPr lang="en-US"/>
        </a:p>
      </dgm:t>
    </dgm:pt>
    <dgm:pt modelId="{3B66B404-FB8E-4991-94EB-86BA3C35084C}">
      <dgm:prSet/>
      <dgm:spPr/>
      <dgm:t>
        <a:bodyPr/>
        <a:lstStyle/>
        <a:p>
          <a:r>
            <a:rPr lang="en-US"/>
            <a:t>2015</a:t>
          </a:r>
        </a:p>
      </dgm:t>
    </dgm:pt>
    <dgm:pt modelId="{2DEF6143-A4ED-4A73-8D04-73B2E36F50FA}" type="parTrans" cxnId="{D3DDA238-1133-4432-BBFE-E707E11971B7}">
      <dgm:prSet/>
      <dgm:spPr/>
      <dgm:t>
        <a:bodyPr/>
        <a:lstStyle/>
        <a:p>
          <a:endParaRPr lang="en-US"/>
        </a:p>
      </dgm:t>
    </dgm:pt>
    <dgm:pt modelId="{4A025BAF-64B3-4711-BF0A-B05F30C5A1A3}" type="sibTrans" cxnId="{D3DDA238-1133-4432-BBFE-E707E11971B7}">
      <dgm:prSet/>
      <dgm:spPr/>
      <dgm:t>
        <a:bodyPr/>
        <a:lstStyle/>
        <a:p>
          <a:endParaRPr lang="en-US"/>
        </a:p>
      </dgm:t>
    </dgm:pt>
    <dgm:pt modelId="{E51DA1E3-30FA-4DAE-B088-BDD896327F6D}">
      <dgm:prSet/>
      <dgm:spPr/>
      <dgm:t>
        <a:bodyPr/>
        <a:lstStyle/>
        <a:p>
          <a:r>
            <a:rPr lang="en-US" dirty="0"/>
            <a:t>~ 1.5 million by 2019 </a:t>
          </a:r>
          <a:r>
            <a:rPr lang="en-US" i="1" dirty="0"/>
            <a:t>(Symantec)</a:t>
          </a:r>
        </a:p>
      </dgm:t>
    </dgm:pt>
    <dgm:pt modelId="{E1D8A84D-C242-41DD-AD4F-7B2C90D2942B}" type="parTrans" cxnId="{57601231-6661-47BA-AB2C-17BE597833C1}">
      <dgm:prSet/>
      <dgm:spPr/>
      <dgm:t>
        <a:bodyPr/>
        <a:lstStyle/>
        <a:p>
          <a:endParaRPr lang="en-US"/>
        </a:p>
      </dgm:t>
    </dgm:pt>
    <dgm:pt modelId="{1F10233A-CE79-4DBA-8DFD-817DD56D3C24}" type="sibTrans" cxnId="{57601231-6661-47BA-AB2C-17BE597833C1}">
      <dgm:prSet/>
      <dgm:spPr/>
      <dgm:t>
        <a:bodyPr/>
        <a:lstStyle/>
        <a:p>
          <a:endParaRPr lang="en-US"/>
        </a:p>
      </dgm:t>
    </dgm:pt>
    <dgm:pt modelId="{EAA0F992-DDAA-4A52-B2CB-5AE569B9DAD1}">
      <dgm:prSet/>
      <dgm:spPr/>
      <dgm:t>
        <a:bodyPr/>
        <a:lstStyle/>
        <a:p>
          <a:r>
            <a:rPr lang="en-US"/>
            <a:t>2016</a:t>
          </a:r>
        </a:p>
      </dgm:t>
    </dgm:pt>
    <dgm:pt modelId="{1427832C-F239-4BC4-9647-23C8DD77C027}" type="parTrans" cxnId="{762D33AB-C49E-42EC-9DE2-9D04DDDE06D6}">
      <dgm:prSet/>
      <dgm:spPr/>
      <dgm:t>
        <a:bodyPr/>
        <a:lstStyle/>
        <a:p>
          <a:endParaRPr lang="en-US"/>
        </a:p>
      </dgm:t>
    </dgm:pt>
    <dgm:pt modelId="{871D453E-B05F-4D0A-A695-962613C41A91}" type="sibTrans" cxnId="{762D33AB-C49E-42EC-9DE2-9D04DDDE06D6}">
      <dgm:prSet/>
      <dgm:spPr/>
      <dgm:t>
        <a:bodyPr/>
        <a:lstStyle/>
        <a:p>
          <a:endParaRPr lang="en-US"/>
        </a:p>
      </dgm:t>
    </dgm:pt>
    <dgm:pt modelId="{9495CE08-3911-4FC6-9DF9-F23C032CD515}">
      <dgm:prSet/>
      <dgm:spPr/>
      <dgm:t>
        <a:bodyPr/>
        <a:lstStyle/>
        <a:p>
          <a:r>
            <a:rPr lang="en-US" dirty="0"/>
            <a:t>~ 2 million by 2019 </a:t>
          </a:r>
          <a:r>
            <a:rPr lang="en-US" i="1" dirty="0"/>
            <a:t>(ISACA)</a:t>
          </a:r>
        </a:p>
      </dgm:t>
    </dgm:pt>
    <dgm:pt modelId="{9C30B709-4641-4670-8904-9818909FD5DC}" type="parTrans" cxnId="{B2FDE044-4FEC-4E77-A74E-535D67297E64}">
      <dgm:prSet/>
      <dgm:spPr/>
      <dgm:t>
        <a:bodyPr/>
        <a:lstStyle/>
        <a:p>
          <a:endParaRPr lang="en-US"/>
        </a:p>
      </dgm:t>
    </dgm:pt>
    <dgm:pt modelId="{D38581C7-EF9E-4149-9F12-D3A067CC4606}" type="sibTrans" cxnId="{B2FDE044-4FEC-4E77-A74E-535D67297E64}">
      <dgm:prSet/>
      <dgm:spPr/>
      <dgm:t>
        <a:bodyPr/>
        <a:lstStyle/>
        <a:p>
          <a:endParaRPr lang="en-US"/>
        </a:p>
      </dgm:t>
    </dgm:pt>
    <dgm:pt modelId="{CFDADB73-0DE8-4E3A-95EC-EF97291B752F}">
      <dgm:prSet/>
      <dgm:spPr/>
      <dgm:t>
        <a:bodyPr/>
        <a:lstStyle/>
        <a:p>
          <a:r>
            <a:rPr lang="en-US"/>
            <a:t>2019</a:t>
          </a:r>
        </a:p>
      </dgm:t>
    </dgm:pt>
    <dgm:pt modelId="{91ABDF7A-193F-4761-AE71-FBE70919CF5E}" type="parTrans" cxnId="{97656F93-3717-43C8-85FB-258E5165D503}">
      <dgm:prSet/>
      <dgm:spPr/>
      <dgm:t>
        <a:bodyPr/>
        <a:lstStyle/>
        <a:p>
          <a:endParaRPr lang="en-US"/>
        </a:p>
      </dgm:t>
    </dgm:pt>
    <dgm:pt modelId="{72BFF704-4778-4309-99FD-19A2C23681D9}" type="sibTrans" cxnId="{97656F93-3717-43C8-85FB-258E5165D503}">
      <dgm:prSet/>
      <dgm:spPr/>
      <dgm:t>
        <a:bodyPr/>
        <a:lstStyle/>
        <a:p>
          <a:endParaRPr lang="en-US"/>
        </a:p>
      </dgm:t>
    </dgm:pt>
    <dgm:pt modelId="{6399A684-4093-4F58-AF1C-092F811821F2}">
      <dgm:prSet/>
      <dgm:spPr/>
      <dgm:t>
        <a:bodyPr/>
        <a:lstStyle/>
        <a:p>
          <a:r>
            <a:rPr lang="en-US" dirty="0"/>
            <a:t>~ 3.5 million by 2021</a:t>
          </a:r>
          <a:r>
            <a:rPr lang="en-US" i="1" dirty="0"/>
            <a:t>(ISC</a:t>
          </a:r>
          <a:r>
            <a:rPr lang="en-US" i="1" baseline="30000" dirty="0"/>
            <a:t>2</a:t>
          </a:r>
          <a:r>
            <a:rPr lang="en-US" i="1" dirty="0"/>
            <a:t>)</a:t>
          </a:r>
        </a:p>
      </dgm:t>
    </dgm:pt>
    <dgm:pt modelId="{803010A2-F920-4BE3-B1BC-C721043AFA39}" type="parTrans" cxnId="{E79CE774-D145-4A60-BA61-586E419170D4}">
      <dgm:prSet/>
      <dgm:spPr/>
      <dgm:t>
        <a:bodyPr/>
        <a:lstStyle/>
        <a:p>
          <a:endParaRPr lang="en-US"/>
        </a:p>
      </dgm:t>
    </dgm:pt>
    <dgm:pt modelId="{0F93E997-B2BE-4E03-BE0E-F179FFA00F22}" type="sibTrans" cxnId="{E79CE774-D145-4A60-BA61-586E419170D4}">
      <dgm:prSet/>
      <dgm:spPr/>
      <dgm:t>
        <a:bodyPr/>
        <a:lstStyle/>
        <a:p>
          <a:endParaRPr lang="en-US"/>
        </a:p>
      </dgm:t>
    </dgm:pt>
    <dgm:pt modelId="{7BBDC170-A419-4039-98D3-8E6166FC3325}" type="pres">
      <dgm:prSet presAssocID="{505DE6A7-5B30-498E-BB86-72F6C8372579}" presName="Name0" presStyleCnt="0">
        <dgm:presLayoutVars>
          <dgm:animLvl val="lvl"/>
          <dgm:resizeHandles val="exact"/>
        </dgm:presLayoutVars>
      </dgm:prSet>
      <dgm:spPr/>
    </dgm:pt>
    <dgm:pt modelId="{69B65995-96E8-46BC-9AB2-52331A083C9D}" type="pres">
      <dgm:prSet presAssocID="{3B66B404-FB8E-4991-94EB-86BA3C35084C}" presName="composite" presStyleCnt="0"/>
      <dgm:spPr/>
    </dgm:pt>
    <dgm:pt modelId="{A0F35332-0A0D-4C0D-83A2-E89200239CFC}" type="pres">
      <dgm:prSet presAssocID="{3B66B404-FB8E-4991-94EB-86BA3C35084C}" presName="L" presStyleLbl="solidFgAcc1" presStyleIdx="0" presStyleCnt="3">
        <dgm:presLayoutVars>
          <dgm:chMax val="0"/>
          <dgm:chPref val="0"/>
        </dgm:presLayoutVars>
      </dgm:prSet>
      <dgm:spPr/>
    </dgm:pt>
    <dgm:pt modelId="{857E96C3-E619-4331-9F16-D9F7420F6256}" type="pres">
      <dgm:prSet presAssocID="{3B66B404-FB8E-4991-94EB-86BA3C35084C}" presName="parTx" presStyleLbl="alignNode1" presStyleIdx="0" presStyleCnt="3">
        <dgm:presLayoutVars>
          <dgm:chMax val="0"/>
          <dgm:chPref val="0"/>
          <dgm:bulletEnabled val="1"/>
        </dgm:presLayoutVars>
      </dgm:prSet>
      <dgm:spPr/>
    </dgm:pt>
    <dgm:pt modelId="{C864678D-BEB7-4348-92CE-2A5150886CB4}" type="pres">
      <dgm:prSet presAssocID="{3B66B404-FB8E-4991-94EB-86BA3C35084C}" presName="desTx" presStyleLbl="revTx" presStyleIdx="0" presStyleCnt="3">
        <dgm:presLayoutVars>
          <dgm:chMax val="0"/>
          <dgm:chPref val="0"/>
          <dgm:bulletEnabled val="1"/>
        </dgm:presLayoutVars>
      </dgm:prSet>
      <dgm:spPr/>
    </dgm:pt>
    <dgm:pt modelId="{CF26226D-3CC5-44D4-8AB7-02755B532837}" type="pres">
      <dgm:prSet presAssocID="{3B66B404-FB8E-4991-94EB-86BA3C35084C}" presName="EmptyPlaceHolder" presStyleCnt="0"/>
      <dgm:spPr/>
    </dgm:pt>
    <dgm:pt modelId="{DD1D181E-AD55-4D9E-A60C-A10FE5A356B8}" type="pres">
      <dgm:prSet presAssocID="{4A025BAF-64B3-4711-BF0A-B05F30C5A1A3}" presName="space" presStyleCnt="0"/>
      <dgm:spPr/>
    </dgm:pt>
    <dgm:pt modelId="{FEA4059B-6027-4817-9E49-F9FA59BA6FFF}" type="pres">
      <dgm:prSet presAssocID="{EAA0F992-DDAA-4A52-B2CB-5AE569B9DAD1}" presName="composite" presStyleCnt="0"/>
      <dgm:spPr/>
    </dgm:pt>
    <dgm:pt modelId="{6687E0E6-56A3-4433-A8B9-55A222E63897}" type="pres">
      <dgm:prSet presAssocID="{EAA0F992-DDAA-4A52-B2CB-5AE569B9DAD1}" presName="L" presStyleLbl="solidFgAcc1" presStyleIdx="1" presStyleCnt="3">
        <dgm:presLayoutVars>
          <dgm:chMax val="0"/>
          <dgm:chPref val="0"/>
        </dgm:presLayoutVars>
      </dgm:prSet>
      <dgm:spPr/>
    </dgm:pt>
    <dgm:pt modelId="{A9327D16-3306-46DF-8A48-6A7256069FDE}" type="pres">
      <dgm:prSet presAssocID="{EAA0F992-DDAA-4A52-B2CB-5AE569B9DAD1}" presName="parTx" presStyleLbl="alignNode1" presStyleIdx="1" presStyleCnt="3">
        <dgm:presLayoutVars>
          <dgm:chMax val="0"/>
          <dgm:chPref val="0"/>
          <dgm:bulletEnabled val="1"/>
        </dgm:presLayoutVars>
      </dgm:prSet>
      <dgm:spPr/>
    </dgm:pt>
    <dgm:pt modelId="{18E770E6-A569-42A1-8E17-811E0826E884}" type="pres">
      <dgm:prSet presAssocID="{EAA0F992-DDAA-4A52-B2CB-5AE569B9DAD1}" presName="desTx" presStyleLbl="revTx" presStyleIdx="1" presStyleCnt="3">
        <dgm:presLayoutVars>
          <dgm:chMax val="0"/>
          <dgm:chPref val="0"/>
          <dgm:bulletEnabled val="1"/>
        </dgm:presLayoutVars>
      </dgm:prSet>
      <dgm:spPr/>
    </dgm:pt>
    <dgm:pt modelId="{706D9213-5051-4D8C-AE0B-6E53E126C329}" type="pres">
      <dgm:prSet presAssocID="{EAA0F992-DDAA-4A52-B2CB-5AE569B9DAD1}" presName="EmptyPlaceHolder" presStyleCnt="0"/>
      <dgm:spPr/>
    </dgm:pt>
    <dgm:pt modelId="{A95AD843-4CDE-4BB6-BA50-4F8BBC1501A4}" type="pres">
      <dgm:prSet presAssocID="{871D453E-B05F-4D0A-A695-962613C41A91}" presName="space" presStyleCnt="0"/>
      <dgm:spPr/>
    </dgm:pt>
    <dgm:pt modelId="{5F06867C-C3BA-48B8-8BB0-4C629D2B2871}" type="pres">
      <dgm:prSet presAssocID="{CFDADB73-0DE8-4E3A-95EC-EF97291B752F}" presName="composite" presStyleCnt="0"/>
      <dgm:spPr/>
    </dgm:pt>
    <dgm:pt modelId="{A816AA62-D4F2-49BF-9D6B-6F6AB3CA1A86}" type="pres">
      <dgm:prSet presAssocID="{CFDADB73-0DE8-4E3A-95EC-EF97291B752F}" presName="L" presStyleLbl="solidFgAcc1" presStyleIdx="2" presStyleCnt="3">
        <dgm:presLayoutVars>
          <dgm:chMax val="0"/>
          <dgm:chPref val="0"/>
        </dgm:presLayoutVars>
      </dgm:prSet>
      <dgm:spPr/>
    </dgm:pt>
    <dgm:pt modelId="{F1F5E8DF-E6BF-4DB5-ADDD-501886F54B57}" type="pres">
      <dgm:prSet presAssocID="{CFDADB73-0DE8-4E3A-95EC-EF97291B752F}" presName="parTx" presStyleLbl="alignNode1" presStyleIdx="2" presStyleCnt="3">
        <dgm:presLayoutVars>
          <dgm:chMax val="0"/>
          <dgm:chPref val="0"/>
          <dgm:bulletEnabled val="1"/>
        </dgm:presLayoutVars>
      </dgm:prSet>
      <dgm:spPr/>
    </dgm:pt>
    <dgm:pt modelId="{14612D20-423C-434C-A10E-936F9FBE1444}" type="pres">
      <dgm:prSet presAssocID="{CFDADB73-0DE8-4E3A-95EC-EF97291B752F}" presName="desTx" presStyleLbl="revTx" presStyleIdx="2" presStyleCnt="3">
        <dgm:presLayoutVars>
          <dgm:chMax val="0"/>
          <dgm:chPref val="0"/>
          <dgm:bulletEnabled val="1"/>
        </dgm:presLayoutVars>
      </dgm:prSet>
      <dgm:spPr/>
    </dgm:pt>
    <dgm:pt modelId="{EA251BC6-2216-4CFA-BCF4-D48DBD3C15BB}" type="pres">
      <dgm:prSet presAssocID="{CFDADB73-0DE8-4E3A-95EC-EF97291B752F}" presName="EmptyPlaceHolder" presStyleCnt="0"/>
      <dgm:spPr/>
    </dgm:pt>
  </dgm:ptLst>
  <dgm:cxnLst>
    <dgm:cxn modelId="{20BDE718-447E-45B3-8F5D-FC53BB6CE9F2}" type="presOf" srcId="{6399A684-4093-4F58-AF1C-092F811821F2}" destId="{14612D20-423C-434C-A10E-936F9FBE1444}" srcOrd="0" destOrd="0" presId="urn:microsoft.com/office/officeart/2016/7/layout/AccentHomeChevronProcess"/>
    <dgm:cxn modelId="{E7286F20-1F27-490A-B2F9-DD54F9F8BFA6}" type="presOf" srcId="{EAA0F992-DDAA-4A52-B2CB-5AE569B9DAD1}" destId="{A9327D16-3306-46DF-8A48-6A7256069FDE}" srcOrd="0" destOrd="0" presId="urn:microsoft.com/office/officeart/2016/7/layout/AccentHomeChevronProcess"/>
    <dgm:cxn modelId="{57601231-6661-47BA-AB2C-17BE597833C1}" srcId="{3B66B404-FB8E-4991-94EB-86BA3C35084C}" destId="{E51DA1E3-30FA-4DAE-B088-BDD896327F6D}" srcOrd="0" destOrd="0" parTransId="{E1D8A84D-C242-41DD-AD4F-7B2C90D2942B}" sibTransId="{1F10233A-CE79-4DBA-8DFD-817DD56D3C24}"/>
    <dgm:cxn modelId="{D3DDA238-1133-4432-BBFE-E707E11971B7}" srcId="{505DE6A7-5B30-498E-BB86-72F6C8372579}" destId="{3B66B404-FB8E-4991-94EB-86BA3C35084C}" srcOrd="0" destOrd="0" parTransId="{2DEF6143-A4ED-4A73-8D04-73B2E36F50FA}" sibTransId="{4A025BAF-64B3-4711-BF0A-B05F30C5A1A3}"/>
    <dgm:cxn modelId="{B2FDE044-4FEC-4E77-A74E-535D67297E64}" srcId="{EAA0F992-DDAA-4A52-B2CB-5AE569B9DAD1}" destId="{9495CE08-3911-4FC6-9DF9-F23C032CD515}" srcOrd="0" destOrd="0" parTransId="{9C30B709-4641-4670-8904-9818909FD5DC}" sibTransId="{D38581C7-EF9E-4149-9F12-D3A067CC4606}"/>
    <dgm:cxn modelId="{F4DB4F46-C27D-4C9E-9C39-D3BD8C30C2E5}" type="presOf" srcId="{3B66B404-FB8E-4991-94EB-86BA3C35084C}" destId="{857E96C3-E619-4331-9F16-D9F7420F6256}" srcOrd="0" destOrd="0" presId="urn:microsoft.com/office/officeart/2016/7/layout/AccentHomeChevronProcess"/>
    <dgm:cxn modelId="{E79CE774-D145-4A60-BA61-586E419170D4}" srcId="{CFDADB73-0DE8-4E3A-95EC-EF97291B752F}" destId="{6399A684-4093-4F58-AF1C-092F811821F2}" srcOrd="0" destOrd="0" parTransId="{803010A2-F920-4BE3-B1BC-C721043AFA39}" sibTransId="{0F93E997-B2BE-4E03-BE0E-F179FFA00F22}"/>
    <dgm:cxn modelId="{59904A8E-6993-44B5-AFE7-2D2318D4857E}" type="presOf" srcId="{9495CE08-3911-4FC6-9DF9-F23C032CD515}" destId="{18E770E6-A569-42A1-8E17-811E0826E884}" srcOrd="0" destOrd="0" presId="urn:microsoft.com/office/officeart/2016/7/layout/AccentHomeChevronProcess"/>
    <dgm:cxn modelId="{8527D98E-C0EA-4240-A57E-6BD9F1913F0D}" type="presOf" srcId="{505DE6A7-5B30-498E-BB86-72F6C8372579}" destId="{7BBDC170-A419-4039-98D3-8E6166FC3325}" srcOrd="0" destOrd="0" presId="urn:microsoft.com/office/officeart/2016/7/layout/AccentHomeChevronProcess"/>
    <dgm:cxn modelId="{97656F93-3717-43C8-85FB-258E5165D503}" srcId="{505DE6A7-5B30-498E-BB86-72F6C8372579}" destId="{CFDADB73-0DE8-4E3A-95EC-EF97291B752F}" srcOrd="2" destOrd="0" parTransId="{91ABDF7A-193F-4761-AE71-FBE70919CF5E}" sibTransId="{72BFF704-4778-4309-99FD-19A2C23681D9}"/>
    <dgm:cxn modelId="{DAFC93A8-441E-4A1F-B064-ECC84A42A3EF}" type="presOf" srcId="{CFDADB73-0DE8-4E3A-95EC-EF97291B752F}" destId="{F1F5E8DF-E6BF-4DB5-ADDD-501886F54B57}" srcOrd="0" destOrd="0" presId="urn:microsoft.com/office/officeart/2016/7/layout/AccentHomeChevronProcess"/>
    <dgm:cxn modelId="{762D33AB-C49E-42EC-9DE2-9D04DDDE06D6}" srcId="{505DE6A7-5B30-498E-BB86-72F6C8372579}" destId="{EAA0F992-DDAA-4A52-B2CB-5AE569B9DAD1}" srcOrd="1" destOrd="0" parTransId="{1427832C-F239-4BC4-9647-23C8DD77C027}" sibTransId="{871D453E-B05F-4D0A-A695-962613C41A91}"/>
    <dgm:cxn modelId="{885365C6-7A6D-41BA-BD7A-7234D04F46A8}" type="presOf" srcId="{E51DA1E3-30FA-4DAE-B088-BDD896327F6D}" destId="{C864678D-BEB7-4348-92CE-2A5150886CB4}" srcOrd="0" destOrd="0" presId="urn:microsoft.com/office/officeart/2016/7/layout/AccentHomeChevronProcess"/>
    <dgm:cxn modelId="{B9DE203B-50B0-4309-9BF0-BF06168587A2}" type="presParOf" srcId="{7BBDC170-A419-4039-98D3-8E6166FC3325}" destId="{69B65995-96E8-46BC-9AB2-52331A083C9D}" srcOrd="0" destOrd="0" presId="urn:microsoft.com/office/officeart/2016/7/layout/AccentHomeChevronProcess"/>
    <dgm:cxn modelId="{9B1ED7D2-E3A4-4268-AA00-50D5F10C7200}" type="presParOf" srcId="{69B65995-96E8-46BC-9AB2-52331A083C9D}" destId="{A0F35332-0A0D-4C0D-83A2-E89200239CFC}" srcOrd="0" destOrd="0" presId="urn:microsoft.com/office/officeart/2016/7/layout/AccentHomeChevronProcess"/>
    <dgm:cxn modelId="{9D4C18BC-032B-455A-A5DD-39D915CE4D3D}" type="presParOf" srcId="{69B65995-96E8-46BC-9AB2-52331A083C9D}" destId="{857E96C3-E619-4331-9F16-D9F7420F6256}" srcOrd="1" destOrd="0" presId="urn:microsoft.com/office/officeart/2016/7/layout/AccentHomeChevronProcess"/>
    <dgm:cxn modelId="{4D3A072A-A9B9-4985-A118-0505693DCC4C}" type="presParOf" srcId="{69B65995-96E8-46BC-9AB2-52331A083C9D}" destId="{C864678D-BEB7-4348-92CE-2A5150886CB4}" srcOrd="2" destOrd="0" presId="urn:microsoft.com/office/officeart/2016/7/layout/AccentHomeChevronProcess"/>
    <dgm:cxn modelId="{3757E486-E2E1-4612-A6BF-AF8920EAD739}" type="presParOf" srcId="{69B65995-96E8-46BC-9AB2-52331A083C9D}" destId="{CF26226D-3CC5-44D4-8AB7-02755B532837}" srcOrd="3" destOrd="0" presId="urn:microsoft.com/office/officeart/2016/7/layout/AccentHomeChevronProcess"/>
    <dgm:cxn modelId="{D3A214E5-4F98-4527-82D9-71154BF4103A}" type="presParOf" srcId="{7BBDC170-A419-4039-98D3-8E6166FC3325}" destId="{DD1D181E-AD55-4D9E-A60C-A10FE5A356B8}" srcOrd="1" destOrd="0" presId="urn:microsoft.com/office/officeart/2016/7/layout/AccentHomeChevronProcess"/>
    <dgm:cxn modelId="{3D6995B0-7BAC-4DF4-809D-AC262D8FBA58}" type="presParOf" srcId="{7BBDC170-A419-4039-98D3-8E6166FC3325}" destId="{FEA4059B-6027-4817-9E49-F9FA59BA6FFF}" srcOrd="2" destOrd="0" presId="urn:microsoft.com/office/officeart/2016/7/layout/AccentHomeChevronProcess"/>
    <dgm:cxn modelId="{A82CE7D5-B19B-4D71-A921-7CC3C914BE9D}" type="presParOf" srcId="{FEA4059B-6027-4817-9E49-F9FA59BA6FFF}" destId="{6687E0E6-56A3-4433-A8B9-55A222E63897}" srcOrd="0" destOrd="0" presId="urn:microsoft.com/office/officeart/2016/7/layout/AccentHomeChevronProcess"/>
    <dgm:cxn modelId="{FF146E96-D58B-4435-9EB3-8FE815DE7A82}" type="presParOf" srcId="{FEA4059B-6027-4817-9E49-F9FA59BA6FFF}" destId="{A9327D16-3306-46DF-8A48-6A7256069FDE}" srcOrd="1" destOrd="0" presId="urn:microsoft.com/office/officeart/2016/7/layout/AccentHomeChevronProcess"/>
    <dgm:cxn modelId="{C05D1953-2B14-4272-BC22-66491BD601FC}" type="presParOf" srcId="{FEA4059B-6027-4817-9E49-F9FA59BA6FFF}" destId="{18E770E6-A569-42A1-8E17-811E0826E884}" srcOrd="2" destOrd="0" presId="urn:microsoft.com/office/officeart/2016/7/layout/AccentHomeChevronProcess"/>
    <dgm:cxn modelId="{D061EEC0-A94D-46B5-80E4-2EAD5B6B0EC6}" type="presParOf" srcId="{FEA4059B-6027-4817-9E49-F9FA59BA6FFF}" destId="{706D9213-5051-4D8C-AE0B-6E53E126C329}" srcOrd="3" destOrd="0" presId="urn:microsoft.com/office/officeart/2016/7/layout/AccentHomeChevronProcess"/>
    <dgm:cxn modelId="{D742B7BD-DE59-4650-BFB2-42F02B602B99}" type="presParOf" srcId="{7BBDC170-A419-4039-98D3-8E6166FC3325}" destId="{A95AD843-4CDE-4BB6-BA50-4F8BBC1501A4}" srcOrd="3" destOrd="0" presId="urn:microsoft.com/office/officeart/2016/7/layout/AccentHomeChevronProcess"/>
    <dgm:cxn modelId="{9E12F3D3-ADF0-415A-8F7E-00BD64715F1F}" type="presParOf" srcId="{7BBDC170-A419-4039-98D3-8E6166FC3325}" destId="{5F06867C-C3BA-48B8-8BB0-4C629D2B2871}" srcOrd="4" destOrd="0" presId="urn:microsoft.com/office/officeart/2016/7/layout/AccentHomeChevronProcess"/>
    <dgm:cxn modelId="{FD0CF58C-A942-4C2F-8E97-AE14D486C21C}" type="presParOf" srcId="{5F06867C-C3BA-48B8-8BB0-4C629D2B2871}" destId="{A816AA62-D4F2-49BF-9D6B-6F6AB3CA1A86}" srcOrd="0" destOrd="0" presId="urn:microsoft.com/office/officeart/2016/7/layout/AccentHomeChevronProcess"/>
    <dgm:cxn modelId="{ABF5570A-2EF5-447E-B8B7-AD3A62960CC1}" type="presParOf" srcId="{5F06867C-C3BA-48B8-8BB0-4C629D2B2871}" destId="{F1F5E8DF-E6BF-4DB5-ADDD-501886F54B57}" srcOrd="1" destOrd="0" presId="urn:microsoft.com/office/officeart/2016/7/layout/AccentHomeChevronProcess"/>
    <dgm:cxn modelId="{9B22E8D2-F5A8-49E3-9796-0B1B903EE783}" type="presParOf" srcId="{5F06867C-C3BA-48B8-8BB0-4C629D2B2871}" destId="{14612D20-423C-434C-A10E-936F9FBE1444}" srcOrd="2" destOrd="0" presId="urn:microsoft.com/office/officeart/2016/7/layout/AccentHomeChevronProcess"/>
    <dgm:cxn modelId="{1A7C02D4-A888-4448-802D-B357F8C983AC}" type="presParOf" srcId="{5F06867C-C3BA-48B8-8BB0-4C629D2B2871}" destId="{EA251BC6-2216-4CFA-BCF4-D48DBD3C15BB}"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977CC6-2AD1-40F2-94CC-923B111D98D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826D043-D14E-42DB-B083-24571FCA0B02}">
      <dgm:prSet/>
      <dgm:spPr/>
      <dgm:t>
        <a:bodyPr/>
        <a:lstStyle/>
        <a:p>
          <a:pPr>
            <a:lnSpc>
              <a:spcPct val="100000"/>
            </a:lnSpc>
            <a:defRPr cap="all"/>
          </a:pPr>
          <a:r>
            <a:rPr lang="en-CA"/>
            <a:t>Burnout</a:t>
          </a:r>
          <a:endParaRPr lang="en-US"/>
        </a:p>
      </dgm:t>
    </dgm:pt>
    <dgm:pt modelId="{CCB6AA70-8B5D-4F99-BE37-38C2F0C67D53}" type="parTrans" cxnId="{6464BDC5-4EE5-42CD-827E-E263BECCCE49}">
      <dgm:prSet/>
      <dgm:spPr/>
      <dgm:t>
        <a:bodyPr/>
        <a:lstStyle/>
        <a:p>
          <a:endParaRPr lang="en-US"/>
        </a:p>
      </dgm:t>
    </dgm:pt>
    <dgm:pt modelId="{58FFFF14-DC4F-472B-9549-F9B2F87884A9}" type="sibTrans" cxnId="{6464BDC5-4EE5-42CD-827E-E263BECCCE49}">
      <dgm:prSet/>
      <dgm:spPr/>
      <dgm:t>
        <a:bodyPr/>
        <a:lstStyle/>
        <a:p>
          <a:endParaRPr lang="en-US"/>
        </a:p>
      </dgm:t>
    </dgm:pt>
    <dgm:pt modelId="{EE2DB83D-EB6D-4C48-BB15-DE87FCFC86C9}">
      <dgm:prSet/>
      <dgm:spPr/>
      <dgm:t>
        <a:bodyPr/>
        <a:lstStyle/>
        <a:p>
          <a:pPr>
            <a:lnSpc>
              <a:spcPct val="100000"/>
            </a:lnSpc>
            <a:defRPr cap="all"/>
          </a:pPr>
          <a:r>
            <a:rPr lang="en-CA"/>
            <a:t>Health</a:t>
          </a:r>
          <a:endParaRPr lang="en-US"/>
        </a:p>
      </dgm:t>
    </dgm:pt>
    <dgm:pt modelId="{C53153D8-0CBB-43F4-BA4E-782672F778B9}" type="parTrans" cxnId="{694FF94D-8E8C-4C24-BEF1-51727A3E58E9}">
      <dgm:prSet/>
      <dgm:spPr/>
      <dgm:t>
        <a:bodyPr/>
        <a:lstStyle/>
        <a:p>
          <a:endParaRPr lang="en-US"/>
        </a:p>
      </dgm:t>
    </dgm:pt>
    <dgm:pt modelId="{D2E822D4-23C1-4559-81E5-5F75EBEFAFB7}" type="sibTrans" cxnId="{694FF94D-8E8C-4C24-BEF1-51727A3E58E9}">
      <dgm:prSet/>
      <dgm:spPr/>
      <dgm:t>
        <a:bodyPr/>
        <a:lstStyle/>
        <a:p>
          <a:endParaRPr lang="en-US"/>
        </a:p>
      </dgm:t>
    </dgm:pt>
    <dgm:pt modelId="{49DEF95C-7B43-4119-8DB2-1804D076B481}">
      <dgm:prSet/>
      <dgm:spPr/>
      <dgm:t>
        <a:bodyPr/>
        <a:lstStyle/>
        <a:p>
          <a:pPr>
            <a:lnSpc>
              <a:spcPct val="100000"/>
            </a:lnSpc>
            <a:defRPr cap="all"/>
          </a:pPr>
          <a:r>
            <a:rPr lang="en-CA" dirty="0"/>
            <a:t>Diversity</a:t>
          </a:r>
          <a:endParaRPr lang="en-US" dirty="0"/>
        </a:p>
      </dgm:t>
    </dgm:pt>
    <dgm:pt modelId="{C7DE2E57-3075-4D2C-8ACD-6E64E1F15F27}" type="parTrans" cxnId="{8DA1F473-981F-4DB8-9319-E9D740DD1EA7}">
      <dgm:prSet/>
      <dgm:spPr/>
      <dgm:t>
        <a:bodyPr/>
        <a:lstStyle/>
        <a:p>
          <a:endParaRPr lang="en-US"/>
        </a:p>
      </dgm:t>
    </dgm:pt>
    <dgm:pt modelId="{CB545628-4528-4F1B-8182-81B9B3921644}" type="sibTrans" cxnId="{8DA1F473-981F-4DB8-9319-E9D740DD1EA7}">
      <dgm:prSet/>
      <dgm:spPr/>
      <dgm:t>
        <a:bodyPr/>
        <a:lstStyle/>
        <a:p>
          <a:endParaRPr lang="en-US"/>
        </a:p>
      </dgm:t>
    </dgm:pt>
    <dgm:pt modelId="{D04502E3-F9EF-49A0-A1E7-8009018991D5}">
      <dgm:prSet/>
      <dgm:spPr/>
      <dgm:t>
        <a:bodyPr/>
        <a:lstStyle/>
        <a:p>
          <a:pPr>
            <a:lnSpc>
              <a:spcPct val="100000"/>
            </a:lnSpc>
            <a:defRPr cap="all"/>
          </a:pPr>
          <a:r>
            <a:rPr lang="en-CA" dirty="0"/>
            <a:t>Media</a:t>
          </a:r>
          <a:endParaRPr lang="en-US" dirty="0"/>
        </a:p>
      </dgm:t>
    </dgm:pt>
    <dgm:pt modelId="{252C75FB-DCD5-46FD-8EBF-5C0F32713650}" type="parTrans" cxnId="{F275CC18-DDE5-4DA7-B0C8-595243463E33}">
      <dgm:prSet/>
      <dgm:spPr/>
      <dgm:t>
        <a:bodyPr/>
        <a:lstStyle/>
        <a:p>
          <a:endParaRPr lang="en-US"/>
        </a:p>
      </dgm:t>
    </dgm:pt>
    <dgm:pt modelId="{97D77890-1BDB-4839-8DB2-198953943F1C}" type="sibTrans" cxnId="{F275CC18-DDE5-4DA7-B0C8-595243463E33}">
      <dgm:prSet/>
      <dgm:spPr/>
      <dgm:t>
        <a:bodyPr/>
        <a:lstStyle/>
        <a:p>
          <a:endParaRPr lang="en-US"/>
        </a:p>
      </dgm:t>
    </dgm:pt>
    <dgm:pt modelId="{4FB14667-2C78-42C4-A716-A366AB4D08E9}">
      <dgm:prSet/>
      <dgm:spPr/>
      <dgm:t>
        <a:bodyPr/>
        <a:lstStyle/>
        <a:p>
          <a:pPr>
            <a:lnSpc>
              <a:spcPct val="100000"/>
            </a:lnSpc>
            <a:defRPr cap="all"/>
          </a:pPr>
          <a:r>
            <a:rPr lang="en-CA" dirty="0"/>
            <a:t>Education</a:t>
          </a:r>
          <a:endParaRPr lang="en-US" dirty="0"/>
        </a:p>
      </dgm:t>
    </dgm:pt>
    <dgm:pt modelId="{5B03D91D-78C0-4DE8-9EBD-C4CD332BA979}" type="parTrans" cxnId="{3D73EA9E-61C9-48C6-A474-2F0A6ED6036A}">
      <dgm:prSet/>
      <dgm:spPr/>
      <dgm:t>
        <a:bodyPr/>
        <a:lstStyle/>
        <a:p>
          <a:endParaRPr lang="en-CA"/>
        </a:p>
      </dgm:t>
    </dgm:pt>
    <dgm:pt modelId="{2BD9DCA2-26E6-4355-86C0-09E56939FC61}" type="sibTrans" cxnId="{3D73EA9E-61C9-48C6-A474-2F0A6ED6036A}">
      <dgm:prSet/>
      <dgm:spPr/>
      <dgm:t>
        <a:bodyPr/>
        <a:lstStyle/>
        <a:p>
          <a:endParaRPr lang="en-CA"/>
        </a:p>
      </dgm:t>
    </dgm:pt>
    <dgm:pt modelId="{B438640E-9B60-46CD-B4A5-C2926C8658A2}" type="pres">
      <dgm:prSet presAssocID="{B8977CC6-2AD1-40F2-94CC-923B111D98D2}" presName="root" presStyleCnt="0">
        <dgm:presLayoutVars>
          <dgm:dir/>
          <dgm:resizeHandles val="exact"/>
        </dgm:presLayoutVars>
      </dgm:prSet>
      <dgm:spPr/>
    </dgm:pt>
    <dgm:pt modelId="{0AAD974A-8BE7-4581-9E14-4B9EEDE72CC1}" type="pres">
      <dgm:prSet presAssocID="{7826D043-D14E-42DB-B083-24571FCA0B02}" presName="compNode" presStyleCnt="0"/>
      <dgm:spPr/>
    </dgm:pt>
    <dgm:pt modelId="{3E53F271-FBB8-49B6-B86E-B30ECAA947C5}" type="pres">
      <dgm:prSet presAssocID="{7826D043-D14E-42DB-B083-24571FCA0B02}" presName="iconBgRect" presStyleLbl="bgShp" presStyleIdx="0" presStyleCnt="5"/>
      <dgm:spPr/>
    </dgm:pt>
    <dgm:pt modelId="{5FE4A2E5-AF61-4F40-94AD-2BC0B4774AFA}" type="pres">
      <dgm:prSet presAssocID="{7826D043-D14E-42DB-B083-24571FCA0B0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545762B4-AB57-4880-BE34-DDF2DA7BBE89}" type="pres">
      <dgm:prSet presAssocID="{7826D043-D14E-42DB-B083-24571FCA0B02}" presName="spaceRect" presStyleCnt="0"/>
      <dgm:spPr/>
    </dgm:pt>
    <dgm:pt modelId="{4370ED31-1522-4261-83FC-34F0E97DFE8F}" type="pres">
      <dgm:prSet presAssocID="{7826D043-D14E-42DB-B083-24571FCA0B02}" presName="textRect" presStyleLbl="revTx" presStyleIdx="0" presStyleCnt="5">
        <dgm:presLayoutVars>
          <dgm:chMax val="1"/>
          <dgm:chPref val="1"/>
        </dgm:presLayoutVars>
      </dgm:prSet>
      <dgm:spPr/>
    </dgm:pt>
    <dgm:pt modelId="{DA925F07-668C-468E-8742-60196B518D01}" type="pres">
      <dgm:prSet presAssocID="{58FFFF14-DC4F-472B-9549-F9B2F87884A9}" presName="sibTrans" presStyleCnt="0"/>
      <dgm:spPr/>
    </dgm:pt>
    <dgm:pt modelId="{C623F224-5591-4498-B358-2DC9E1250F91}" type="pres">
      <dgm:prSet presAssocID="{EE2DB83D-EB6D-4C48-BB15-DE87FCFC86C9}" presName="compNode" presStyleCnt="0"/>
      <dgm:spPr/>
    </dgm:pt>
    <dgm:pt modelId="{785861C7-6E69-478A-A47E-BFC6E7F0F022}" type="pres">
      <dgm:prSet presAssocID="{EE2DB83D-EB6D-4C48-BB15-DE87FCFC86C9}" presName="iconBgRect" presStyleLbl="bgShp" presStyleIdx="1" presStyleCnt="5"/>
      <dgm:spPr/>
    </dgm:pt>
    <dgm:pt modelId="{77A694CD-EAEA-4B4A-87A1-8BFB9CC0C84C}" type="pres">
      <dgm:prSet presAssocID="{EE2DB83D-EB6D-4C48-BB15-DE87FCFC86C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0EA781FA-83B1-4EF4-A6A4-75C1E31F38D8}" type="pres">
      <dgm:prSet presAssocID="{EE2DB83D-EB6D-4C48-BB15-DE87FCFC86C9}" presName="spaceRect" presStyleCnt="0"/>
      <dgm:spPr/>
    </dgm:pt>
    <dgm:pt modelId="{57D64192-50A5-463D-9F52-6C017CF17F86}" type="pres">
      <dgm:prSet presAssocID="{EE2DB83D-EB6D-4C48-BB15-DE87FCFC86C9}" presName="textRect" presStyleLbl="revTx" presStyleIdx="1" presStyleCnt="5">
        <dgm:presLayoutVars>
          <dgm:chMax val="1"/>
          <dgm:chPref val="1"/>
        </dgm:presLayoutVars>
      </dgm:prSet>
      <dgm:spPr/>
    </dgm:pt>
    <dgm:pt modelId="{FEBB5C21-65EA-469B-B4B7-1CB33BF514AE}" type="pres">
      <dgm:prSet presAssocID="{D2E822D4-23C1-4559-81E5-5F75EBEFAFB7}" presName="sibTrans" presStyleCnt="0"/>
      <dgm:spPr/>
    </dgm:pt>
    <dgm:pt modelId="{139F1AA2-647C-4AB3-B618-C49660200E87}" type="pres">
      <dgm:prSet presAssocID="{49DEF95C-7B43-4119-8DB2-1804D076B481}" presName="compNode" presStyleCnt="0"/>
      <dgm:spPr/>
    </dgm:pt>
    <dgm:pt modelId="{C6DC4849-D498-497F-A540-4561B22F1850}" type="pres">
      <dgm:prSet presAssocID="{49DEF95C-7B43-4119-8DB2-1804D076B481}" presName="iconBgRect" presStyleLbl="bgShp" presStyleIdx="2" presStyleCnt="5"/>
      <dgm:spPr/>
    </dgm:pt>
    <dgm:pt modelId="{2E74934C-5C70-4134-A8A7-99183F72C9EF}" type="pres">
      <dgm:prSet presAssocID="{49DEF95C-7B43-4119-8DB2-1804D076B48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D112D949-019E-4B7E-88F0-3B25F5262A11}" type="pres">
      <dgm:prSet presAssocID="{49DEF95C-7B43-4119-8DB2-1804D076B481}" presName="spaceRect" presStyleCnt="0"/>
      <dgm:spPr/>
    </dgm:pt>
    <dgm:pt modelId="{A1F45373-861C-4437-AF90-24E3CCF8CA0B}" type="pres">
      <dgm:prSet presAssocID="{49DEF95C-7B43-4119-8DB2-1804D076B481}" presName="textRect" presStyleLbl="revTx" presStyleIdx="2" presStyleCnt="5">
        <dgm:presLayoutVars>
          <dgm:chMax val="1"/>
          <dgm:chPref val="1"/>
        </dgm:presLayoutVars>
      </dgm:prSet>
      <dgm:spPr/>
    </dgm:pt>
    <dgm:pt modelId="{DED7E0B1-AE15-4FE9-ABA1-82C3C40C18E9}" type="pres">
      <dgm:prSet presAssocID="{CB545628-4528-4F1B-8182-81B9B3921644}" presName="sibTrans" presStyleCnt="0"/>
      <dgm:spPr/>
    </dgm:pt>
    <dgm:pt modelId="{0E47DEC0-3A71-47D4-84D3-4B2AF796DF42}" type="pres">
      <dgm:prSet presAssocID="{4FB14667-2C78-42C4-A716-A366AB4D08E9}" presName="compNode" presStyleCnt="0"/>
      <dgm:spPr/>
    </dgm:pt>
    <dgm:pt modelId="{57E15357-F62C-453B-A234-65CA65C8C985}" type="pres">
      <dgm:prSet presAssocID="{4FB14667-2C78-42C4-A716-A366AB4D08E9}" presName="iconBgRect" presStyleLbl="bgShp" presStyleIdx="3" presStyleCnt="5"/>
      <dgm:spPr/>
    </dgm:pt>
    <dgm:pt modelId="{DC057FC6-A28A-4AE0-BBBA-429B37D9DE57}" type="pres">
      <dgm:prSet presAssocID="{4FB14667-2C78-42C4-A716-A366AB4D08E9}"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ooks"/>
        </a:ext>
      </dgm:extLst>
    </dgm:pt>
    <dgm:pt modelId="{C10CD4C0-ADCC-4F1A-AE6D-BD6DD6076243}" type="pres">
      <dgm:prSet presAssocID="{4FB14667-2C78-42C4-A716-A366AB4D08E9}" presName="spaceRect" presStyleCnt="0"/>
      <dgm:spPr/>
    </dgm:pt>
    <dgm:pt modelId="{5AC08A01-DC39-4F42-A2FC-91A2B1C160C6}" type="pres">
      <dgm:prSet presAssocID="{4FB14667-2C78-42C4-A716-A366AB4D08E9}" presName="textRect" presStyleLbl="revTx" presStyleIdx="3" presStyleCnt="5">
        <dgm:presLayoutVars>
          <dgm:chMax val="1"/>
          <dgm:chPref val="1"/>
        </dgm:presLayoutVars>
      </dgm:prSet>
      <dgm:spPr/>
    </dgm:pt>
    <dgm:pt modelId="{4B354838-A67C-4E12-8602-2D03F2D83E42}" type="pres">
      <dgm:prSet presAssocID="{2BD9DCA2-26E6-4355-86C0-09E56939FC61}" presName="sibTrans" presStyleCnt="0"/>
      <dgm:spPr/>
    </dgm:pt>
    <dgm:pt modelId="{C1F3A4F7-F7D8-487F-A74B-9F8C4B385857}" type="pres">
      <dgm:prSet presAssocID="{D04502E3-F9EF-49A0-A1E7-8009018991D5}" presName="compNode" presStyleCnt="0"/>
      <dgm:spPr/>
    </dgm:pt>
    <dgm:pt modelId="{DD0A0DBA-9006-4F5D-8790-E19750B7914D}" type="pres">
      <dgm:prSet presAssocID="{D04502E3-F9EF-49A0-A1E7-8009018991D5}" presName="iconBgRect" presStyleLbl="bgShp" presStyleIdx="4" presStyleCnt="5"/>
      <dgm:spPr/>
    </dgm:pt>
    <dgm:pt modelId="{D06795E5-3CA4-43EC-BE64-0D8159D2D89A}" type="pres">
      <dgm:prSet presAssocID="{D04502E3-F9EF-49A0-A1E7-8009018991D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nd"/>
        </a:ext>
      </dgm:extLst>
    </dgm:pt>
    <dgm:pt modelId="{C7DFDFBC-6F14-4755-B406-964BDADDC909}" type="pres">
      <dgm:prSet presAssocID="{D04502E3-F9EF-49A0-A1E7-8009018991D5}" presName="spaceRect" presStyleCnt="0"/>
      <dgm:spPr/>
    </dgm:pt>
    <dgm:pt modelId="{3E176324-681F-4B02-B535-02A8D25CB02C}" type="pres">
      <dgm:prSet presAssocID="{D04502E3-F9EF-49A0-A1E7-8009018991D5}" presName="textRect" presStyleLbl="revTx" presStyleIdx="4" presStyleCnt="5">
        <dgm:presLayoutVars>
          <dgm:chMax val="1"/>
          <dgm:chPref val="1"/>
        </dgm:presLayoutVars>
      </dgm:prSet>
      <dgm:spPr/>
    </dgm:pt>
  </dgm:ptLst>
  <dgm:cxnLst>
    <dgm:cxn modelId="{F275CC18-DDE5-4DA7-B0C8-595243463E33}" srcId="{B8977CC6-2AD1-40F2-94CC-923B111D98D2}" destId="{D04502E3-F9EF-49A0-A1E7-8009018991D5}" srcOrd="4" destOrd="0" parTransId="{252C75FB-DCD5-46FD-8EBF-5C0F32713650}" sibTransId="{97D77890-1BDB-4839-8DB2-198953943F1C}"/>
    <dgm:cxn modelId="{74769960-7BBE-4C8D-97F8-ADDBB694DE7E}" type="presOf" srcId="{7826D043-D14E-42DB-B083-24571FCA0B02}" destId="{4370ED31-1522-4261-83FC-34F0E97DFE8F}" srcOrd="0" destOrd="0" presId="urn:microsoft.com/office/officeart/2018/5/layout/IconCircleLabelList"/>
    <dgm:cxn modelId="{0BFA1E42-86B1-47F3-B0E6-128E588A30F2}" type="presOf" srcId="{B8977CC6-2AD1-40F2-94CC-923B111D98D2}" destId="{B438640E-9B60-46CD-B4A5-C2926C8658A2}" srcOrd="0" destOrd="0" presId="urn:microsoft.com/office/officeart/2018/5/layout/IconCircleLabelList"/>
    <dgm:cxn modelId="{694FF94D-8E8C-4C24-BEF1-51727A3E58E9}" srcId="{B8977CC6-2AD1-40F2-94CC-923B111D98D2}" destId="{EE2DB83D-EB6D-4C48-BB15-DE87FCFC86C9}" srcOrd="1" destOrd="0" parTransId="{C53153D8-0CBB-43F4-BA4E-782672F778B9}" sibTransId="{D2E822D4-23C1-4559-81E5-5F75EBEFAFB7}"/>
    <dgm:cxn modelId="{8DA1F473-981F-4DB8-9319-E9D740DD1EA7}" srcId="{B8977CC6-2AD1-40F2-94CC-923B111D98D2}" destId="{49DEF95C-7B43-4119-8DB2-1804D076B481}" srcOrd="2" destOrd="0" parTransId="{C7DE2E57-3075-4D2C-8ACD-6E64E1F15F27}" sibTransId="{CB545628-4528-4F1B-8182-81B9B3921644}"/>
    <dgm:cxn modelId="{6775B792-72A5-4CB1-87F0-20030388ED78}" type="presOf" srcId="{D04502E3-F9EF-49A0-A1E7-8009018991D5}" destId="{3E176324-681F-4B02-B535-02A8D25CB02C}" srcOrd="0" destOrd="0" presId="urn:microsoft.com/office/officeart/2018/5/layout/IconCircleLabelList"/>
    <dgm:cxn modelId="{3D73EA9E-61C9-48C6-A474-2F0A6ED6036A}" srcId="{B8977CC6-2AD1-40F2-94CC-923B111D98D2}" destId="{4FB14667-2C78-42C4-A716-A366AB4D08E9}" srcOrd="3" destOrd="0" parTransId="{5B03D91D-78C0-4DE8-9EBD-C4CD332BA979}" sibTransId="{2BD9DCA2-26E6-4355-86C0-09E56939FC61}"/>
    <dgm:cxn modelId="{8CD817A1-0E12-4891-B9E7-756CE6BD2C1A}" type="presOf" srcId="{49DEF95C-7B43-4119-8DB2-1804D076B481}" destId="{A1F45373-861C-4437-AF90-24E3CCF8CA0B}" srcOrd="0" destOrd="0" presId="urn:microsoft.com/office/officeart/2018/5/layout/IconCircleLabelList"/>
    <dgm:cxn modelId="{BDA3F8B6-4AA5-4D63-897D-63DF2D9E3D91}" type="presOf" srcId="{EE2DB83D-EB6D-4C48-BB15-DE87FCFC86C9}" destId="{57D64192-50A5-463D-9F52-6C017CF17F86}" srcOrd="0" destOrd="0" presId="urn:microsoft.com/office/officeart/2018/5/layout/IconCircleLabelList"/>
    <dgm:cxn modelId="{9A458CC5-1570-467E-BD74-A0062AB8739D}" type="presOf" srcId="{4FB14667-2C78-42C4-A716-A366AB4D08E9}" destId="{5AC08A01-DC39-4F42-A2FC-91A2B1C160C6}" srcOrd="0" destOrd="0" presId="urn:microsoft.com/office/officeart/2018/5/layout/IconCircleLabelList"/>
    <dgm:cxn modelId="{6464BDC5-4EE5-42CD-827E-E263BECCCE49}" srcId="{B8977CC6-2AD1-40F2-94CC-923B111D98D2}" destId="{7826D043-D14E-42DB-B083-24571FCA0B02}" srcOrd="0" destOrd="0" parTransId="{CCB6AA70-8B5D-4F99-BE37-38C2F0C67D53}" sibTransId="{58FFFF14-DC4F-472B-9549-F9B2F87884A9}"/>
    <dgm:cxn modelId="{BF277DA3-7BA9-4DA4-8B09-83E9E819D19D}" type="presParOf" srcId="{B438640E-9B60-46CD-B4A5-C2926C8658A2}" destId="{0AAD974A-8BE7-4581-9E14-4B9EEDE72CC1}" srcOrd="0" destOrd="0" presId="urn:microsoft.com/office/officeart/2018/5/layout/IconCircleLabelList"/>
    <dgm:cxn modelId="{04D938A9-FF01-4B43-AC91-FCADFB4A620D}" type="presParOf" srcId="{0AAD974A-8BE7-4581-9E14-4B9EEDE72CC1}" destId="{3E53F271-FBB8-49B6-B86E-B30ECAA947C5}" srcOrd="0" destOrd="0" presId="urn:microsoft.com/office/officeart/2018/5/layout/IconCircleLabelList"/>
    <dgm:cxn modelId="{9CF53C42-EBD2-4D94-8F84-2DAEBED54483}" type="presParOf" srcId="{0AAD974A-8BE7-4581-9E14-4B9EEDE72CC1}" destId="{5FE4A2E5-AF61-4F40-94AD-2BC0B4774AFA}" srcOrd="1" destOrd="0" presId="urn:microsoft.com/office/officeart/2018/5/layout/IconCircleLabelList"/>
    <dgm:cxn modelId="{81DBF68D-629F-4554-BD09-49DB89F91FB1}" type="presParOf" srcId="{0AAD974A-8BE7-4581-9E14-4B9EEDE72CC1}" destId="{545762B4-AB57-4880-BE34-DDF2DA7BBE89}" srcOrd="2" destOrd="0" presId="urn:microsoft.com/office/officeart/2018/5/layout/IconCircleLabelList"/>
    <dgm:cxn modelId="{20F5678B-44DD-4B90-902B-34538AEE0366}" type="presParOf" srcId="{0AAD974A-8BE7-4581-9E14-4B9EEDE72CC1}" destId="{4370ED31-1522-4261-83FC-34F0E97DFE8F}" srcOrd="3" destOrd="0" presId="urn:microsoft.com/office/officeart/2018/5/layout/IconCircleLabelList"/>
    <dgm:cxn modelId="{08DE4D66-6590-4555-80CA-C62769860974}" type="presParOf" srcId="{B438640E-9B60-46CD-B4A5-C2926C8658A2}" destId="{DA925F07-668C-468E-8742-60196B518D01}" srcOrd="1" destOrd="0" presId="urn:microsoft.com/office/officeart/2018/5/layout/IconCircleLabelList"/>
    <dgm:cxn modelId="{75D34041-7D36-4200-AAFD-44864B0B9EBF}" type="presParOf" srcId="{B438640E-9B60-46CD-B4A5-C2926C8658A2}" destId="{C623F224-5591-4498-B358-2DC9E1250F91}" srcOrd="2" destOrd="0" presId="urn:microsoft.com/office/officeart/2018/5/layout/IconCircleLabelList"/>
    <dgm:cxn modelId="{3EA8846F-1178-4A5D-8139-F0A81966F1D1}" type="presParOf" srcId="{C623F224-5591-4498-B358-2DC9E1250F91}" destId="{785861C7-6E69-478A-A47E-BFC6E7F0F022}" srcOrd="0" destOrd="0" presId="urn:microsoft.com/office/officeart/2018/5/layout/IconCircleLabelList"/>
    <dgm:cxn modelId="{75CBA330-6CB1-4763-8632-7EA30C500D5F}" type="presParOf" srcId="{C623F224-5591-4498-B358-2DC9E1250F91}" destId="{77A694CD-EAEA-4B4A-87A1-8BFB9CC0C84C}" srcOrd="1" destOrd="0" presId="urn:microsoft.com/office/officeart/2018/5/layout/IconCircleLabelList"/>
    <dgm:cxn modelId="{645E32F7-1F4A-4805-9501-70FF0B262E79}" type="presParOf" srcId="{C623F224-5591-4498-B358-2DC9E1250F91}" destId="{0EA781FA-83B1-4EF4-A6A4-75C1E31F38D8}" srcOrd="2" destOrd="0" presId="urn:microsoft.com/office/officeart/2018/5/layout/IconCircleLabelList"/>
    <dgm:cxn modelId="{C53C9265-6918-48BF-A040-A0791555B9E3}" type="presParOf" srcId="{C623F224-5591-4498-B358-2DC9E1250F91}" destId="{57D64192-50A5-463D-9F52-6C017CF17F86}" srcOrd="3" destOrd="0" presId="urn:microsoft.com/office/officeart/2018/5/layout/IconCircleLabelList"/>
    <dgm:cxn modelId="{55DC789C-8DE5-44FE-BFCB-9A90DBEBD7B6}" type="presParOf" srcId="{B438640E-9B60-46CD-B4A5-C2926C8658A2}" destId="{FEBB5C21-65EA-469B-B4B7-1CB33BF514AE}" srcOrd="3" destOrd="0" presId="urn:microsoft.com/office/officeart/2018/5/layout/IconCircleLabelList"/>
    <dgm:cxn modelId="{667A3FC6-99C3-4834-841D-92C567E4A47D}" type="presParOf" srcId="{B438640E-9B60-46CD-B4A5-C2926C8658A2}" destId="{139F1AA2-647C-4AB3-B618-C49660200E87}" srcOrd="4" destOrd="0" presId="urn:microsoft.com/office/officeart/2018/5/layout/IconCircleLabelList"/>
    <dgm:cxn modelId="{2D94BDE8-56D6-4516-80D6-746BDA8CB499}" type="presParOf" srcId="{139F1AA2-647C-4AB3-B618-C49660200E87}" destId="{C6DC4849-D498-497F-A540-4561B22F1850}" srcOrd="0" destOrd="0" presId="urn:microsoft.com/office/officeart/2018/5/layout/IconCircleLabelList"/>
    <dgm:cxn modelId="{9777D7EB-EDD5-4A5C-8E0F-A524A06D5D7E}" type="presParOf" srcId="{139F1AA2-647C-4AB3-B618-C49660200E87}" destId="{2E74934C-5C70-4134-A8A7-99183F72C9EF}" srcOrd="1" destOrd="0" presId="urn:microsoft.com/office/officeart/2018/5/layout/IconCircleLabelList"/>
    <dgm:cxn modelId="{D2AA8318-5191-4B9D-A693-705D28A85D8D}" type="presParOf" srcId="{139F1AA2-647C-4AB3-B618-C49660200E87}" destId="{D112D949-019E-4B7E-88F0-3B25F5262A11}" srcOrd="2" destOrd="0" presId="urn:microsoft.com/office/officeart/2018/5/layout/IconCircleLabelList"/>
    <dgm:cxn modelId="{B6DDC558-2C14-47AD-81D0-2C6C32EB02D6}" type="presParOf" srcId="{139F1AA2-647C-4AB3-B618-C49660200E87}" destId="{A1F45373-861C-4437-AF90-24E3CCF8CA0B}" srcOrd="3" destOrd="0" presId="urn:microsoft.com/office/officeart/2018/5/layout/IconCircleLabelList"/>
    <dgm:cxn modelId="{08CF6D3C-9E57-490A-A733-A9C1F2B500B2}" type="presParOf" srcId="{B438640E-9B60-46CD-B4A5-C2926C8658A2}" destId="{DED7E0B1-AE15-4FE9-ABA1-82C3C40C18E9}" srcOrd="5" destOrd="0" presId="urn:microsoft.com/office/officeart/2018/5/layout/IconCircleLabelList"/>
    <dgm:cxn modelId="{3C03E103-9318-4713-BBEE-A3DC3551ECED}" type="presParOf" srcId="{B438640E-9B60-46CD-B4A5-C2926C8658A2}" destId="{0E47DEC0-3A71-47D4-84D3-4B2AF796DF42}" srcOrd="6" destOrd="0" presId="urn:microsoft.com/office/officeart/2018/5/layout/IconCircleLabelList"/>
    <dgm:cxn modelId="{D76AAD09-962A-4264-808C-50E3CF44B69E}" type="presParOf" srcId="{0E47DEC0-3A71-47D4-84D3-4B2AF796DF42}" destId="{57E15357-F62C-453B-A234-65CA65C8C985}" srcOrd="0" destOrd="0" presId="urn:microsoft.com/office/officeart/2018/5/layout/IconCircleLabelList"/>
    <dgm:cxn modelId="{2BE390B7-BF61-4140-904D-472AFCBE4C15}" type="presParOf" srcId="{0E47DEC0-3A71-47D4-84D3-4B2AF796DF42}" destId="{DC057FC6-A28A-4AE0-BBBA-429B37D9DE57}" srcOrd="1" destOrd="0" presId="urn:microsoft.com/office/officeart/2018/5/layout/IconCircleLabelList"/>
    <dgm:cxn modelId="{10CEC08A-9E56-40CA-8763-079B7EB2C32B}" type="presParOf" srcId="{0E47DEC0-3A71-47D4-84D3-4B2AF796DF42}" destId="{C10CD4C0-ADCC-4F1A-AE6D-BD6DD6076243}" srcOrd="2" destOrd="0" presId="urn:microsoft.com/office/officeart/2018/5/layout/IconCircleLabelList"/>
    <dgm:cxn modelId="{559CA06A-FDF3-4580-A684-523A88D746CD}" type="presParOf" srcId="{0E47DEC0-3A71-47D4-84D3-4B2AF796DF42}" destId="{5AC08A01-DC39-4F42-A2FC-91A2B1C160C6}" srcOrd="3" destOrd="0" presId="urn:microsoft.com/office/officeart/2018/5/layout/IconCircleLabelList"/>
    <dgm:cxn modelId="{8476CE4C-440E-448C-9A99-2A6B47C439B7}" type="presParOf" srcId="{B438640E-9B60-46CD-B4A5-C2926C8658A2}" destId="{4B354838-A67C-4E12-8602-2D03F2D83E42}" srcOrd="7" destOrd="0" presId="urn:microsoft.com/office/officeart/2018/5/layout/IconCircleLabelList"/>
    <dgm:cxn modelId="{A3481D42-56A0-4148-90F6-D027AE377DCF}" type="presParOf" srcId="{B438640E-9B60-46CD-B4A5-C2926C8658A2}" destId="{C1F3A4F7-F7D8-487F-A74B-9F8C4B385857}" srcOrd="8" destOrd="0" presId="urn:microsoft.com/office/officeart/2018/5/layout/IconCircleLabelList"/>
    <dgm:cxn modelId="{0D51C798-7EC6-4679-807C-13CA92A36703}" type="presParOf" srcId="{C1F3A4F7-F7D8-487F-A74B-9F8C4B385857}" destId="{DD0A0DBA-9006-4F5D-8790-E19750B7914D}" srcOrd="0" destOrd="0" presId="urn:microsoft.com/office/officeart/2018/5/layout/IconCircleLabelList"/>
    <dgm:cxn modelId="{8EB235B0-5FD2-41F1-BAD2-7EE08596973A}" type="presParOf" srcId="{C1F3A4F7-F7D8-487F-A74B-9F8C4B385857}" destId="{D06795E5-3CA4-43EC-BE64-0D8159D2D89A}" srcOrd="1" destOrd="0" presId="urn:microsoft.com/office/officeart/2018/5/layout/IconCircleLabelList"/>
    <dgm:cxn modelId="{2ADE2654-776B-4336-B945-BFE4136679D5}" type="presParOf" srcId="{C1F3A4F7-F7D8-487F-A74B-9F8C4B385857}" destId="{C7DFDFBC-6F14-4755-B406-964BDADDC909}" srcOrd="2" destOrd="0" presId="urn:microsoft.com/office/officeart/2018/5/layout/IconCircleLabelList"/>
    <dgm:cxn modelId="{F1D2ADE0-30F0-4C33-A48F-B912AB6B5DDA}" type="presParOf" srcId="{C1F3A4F7-F7D8-487F-A74B-9F8C4B385857}" destId="{3E176324-681F-4B02-B535-02A8D25CB02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947CE2-09B0-4AF5-ADC4-BF55EA34BB9A}" type="doc">
      <dgm:prSet loTypeId="urn:microsoft.com/office/officeart/2016/7/layout/HorizontalActionList" loCatId="List" qsTypeId="urn:microsoft.com/office/officeart/2005/8/quickstyle/simple4" qsCatId="simple" csTypeId="urn:microsoft.com/office/officeart/2005/8/colors/colorful1" csCatId="colorful" phldr="1"/>
      <dgm:spPr/>
      <dgm:t>
        <a:bodyPr/>
        <a:lstStyle/>
        <a:p>
          <a:endParaRPr lang="en-US"/>
        </a:p>
      </dgm:t>
    </dgm:pt>
    <dgm:pt modelId="{7853582D-0F15-4485-A562-8811740F09EB}">
      <dgm:prSet/>
      <dgm:spPr/>
      <dgm:t>
        <a:bodyPr/>
        <a:lstStyle/>
        <a:p>
          <a:r>
            <a:rPr lang="en-CA"/>
            <a:t>Emotional symptoms</a:t>
          </a:r>
          <a:endParaRPr lang="en-US"/>
        </a:p>
      </dgm:t>
    </dgm:pt>
    <dgm:pt modelId="{BE49C713-5F49-4A0F-8B32-07822247A435}" type="parTrans" cxnId="{3FCBDDAB-A52D-4298-8E98-B21948000EE0}">
      <dgm:prSet/>
      <dgm:spPr/>
      <dgm:t>
        <a:bodyPr/>
        <a:lstStyle/>
        <a:p>
          <a:endParaRPr lang="en-US"/>
        </a:p>
      </dgm:t>
    </dgm:pt>
    <dgm:pt modelId="{745DAD50-A933-40BD-89E0-A9B2A120E830}" type="sibTrans" cxnId="{3FCBDDAB-A52D-4298-8E98-B21948000EE0}">
      <dgm:prSet/>
      <dgm:spPr/>
      <dgm:t>
        <a:bodyPr/>
        <a:lstStyle/>
        <a:p>
          <a:endParaRPr lang="en-US"/>
        </a:p>
      </dgm:t>
    </dgm:pt>
    <dgm:pt modelId="{CCF1CF65-A5DE-45F3-990E-0157298AFF77}">
      <dgm:prSet custT="1"/>
      <dgm:spPr/>
      <dgm:t>
        <a:bodyPr/>
        <a:lstStyle/>
        <a:p>
          <a:r>
            <a:rPr lang="en-CA" sz="1300" dirty="0"/>
            <a:t>Being moody</a:t>
          </a:r>
          <a:endParaRPr lang="en-US" sz="1300" dirty="0"/>
        </a:p>
      </dgm:t>
    </dgm:pt>
    <dgm:pt modelId="{1F819852-893C-4DAD-954A-77E81EB11120}" type="parTrans" cxnId="{81DB7DA9-5920-4836-8F60-F89B0C4E380A}">
      <dgm:prSet/>
      <dgm:spPr/>
      <dgm:t>
        <a:bodyPr/>
        <a:lstStyle/>
        <a:p>
          <a:endParaRPr lang="en-US"/>
        </a:p>
      </dgm:t>
    </dgm:pt>
    <dgm:pt modelId="{9F9C9771-06A0-4097-A550-B39607C9A90C}" type="sibTrans" cxnId="{81DB7DA9-5920-4836-8F60-F89B0C4E380A}">
      <dgm:prSet/>
      <dgm:spPr/>
      <dgm:t>
        <a:bodyPr/>
        <a:lstStyle/>
        <a:p>
          <a:endParaRPr lang="en-US"/>
        </a:p>
      </dgm:t>
    </dgm:pt>
    <dgm:pt modelId="{98C933D5-219A-43EC-ACE6-BB227C0BABFF}">
      <dgm:prSet custT="1"/>
      <dgm:spPr/>
      <dgm:t>
        <a:bodyPr/>
        <a:lstStyle/>
        <a:p>
          <a:r>
            <a:rPr lang="en-CA" sz="1300" dirty="0"/>
            <a:t>Feeling overwhelmed</a:t>
          </a:r>
          <a:endParaRPr lang="en-US" sz="1300" dirty="0"/>
        </a:p>
      </dgm:t>
    </dgm:pt>
    <dgm:pt modelId="{0B28C89A-60C0-48C0-B51A-EE2A69267EC8}" type="parTrans" cxnId="{412B2943-F42A-454A-BF2A-D0C85C639637}">
      <dgm:prSet/>
      <dgm:spPr/>
      <dgm:t>
        <a:bodyPr/>
        <a:lstStyle/>
        <a:p>
          <a:endParaRPr lang="en-US"/>
        </a:p>
      </dgm:t>
    </dgm:pt>
    <dgm:pt modelId="{64ABD958-8BDD-4E58-B7F5-7E5D2ED54AE0}" type="sibTrans" cxnId="{412B2943-F42A-454A-BF2A-D0C85C639637}">
      <dgm:prSet/>
      <dgm:spPr/>
      <dgm:t>
        <a:bodyPr/>
        <a:lstStyle/>
        <a:p>
          <a:endParaRPr lang="en-US"/>
        </a:p>
      </dgm:t>
    </dgm:pt>
    <dgm:pt modelId="{CD3D2D27-07EC-475D-9E5B-796785F311AA}">
      <dgm:prSet custT="1"/>
      <dgm:spPr/>
      <dgm:t>
        <a:bodyPr/>
        <a:lstStyle/>
        <a:p>
          <a:r>
            <a:rPr lang="en-CA" sz="1300" dirty="0"/>
            <a:t>Can’t relax</a:t>
          </a:r>
          <a:endParaRPr lang="en-US" sz="1300" dirty="0"/>
        </a:p>
      </dgm:t>
    </dgm:pt>
    <dgm:pt modelId="{EF4F9645-0961-47BE-AC67-46F0D0C6F790}" type="parTrans" cxnId="{D4496903-9FF8-4367-AD8B-DD732691B11D}">
      <dgm:prSet/>
      <dgm:spPr/>
      <dgm:t>
        <a:bodyPr/>
        <a:lstStyle/>
        <a:p>
          <a:endParaRPr lang="en-US"/>
        </a:p>
      </dgm:t>
    </dgm:pt>
    <dgm:pt modelId="{2B4D4CFB-92A3-45AE-BD9F-920CC9634818}" type="sibTrans" cxnId="{D4496903-9FF8-4367-AD8B-DD732691B11D}">
      <dgm:prSet/>
      <dgm:spPr/>
      <dgm:t>
        <a:bodyPr/>
        <a:lstStyle/>
        <a:p>
          <a:endParaRPr lang="en-US"/>
        </a:p>
      </dgm:t>
    </dgm:pt>
    <dgm:pt modelId="{DE883FE6-8609-4458-A9EE-25B5A4604287}">
      <dgm:prSet custT="1"/>
      <dgm:spPr/>
      <dgm:t>
        <a:bodyPr/>
        <a:lstStyle/>
        <a:p>
          <a:r>
            <a:rPr lang="en-CA" sz="1300" dirty="0"/>
            <a:t>Low self esteem</a:t>
          </a:r>
          <a:endParaRPr lang="en-US" sz="1300" dirty="0"/>
        </a:p>
      </dgm:t>
    </dgm:pt>
    <dgm:pt modelId="{505FFE27-1B94-447C-ADB6-3A2595FEEEFB}" type="parTrans" cxnId="{B6679DAB-E344-4B36-B23C-03C947780747}">
      <dgm:prSet/>
      <dgm:spPr/>
      <dgm:t>
        <a:bodyPr/>
        <a:lstStyle/>
        <a:p>
          <a:endParaRPr lang="en-US"/>
        </a:p>
      </dgm:t>
    </dgm:pt>
    <dgm:pt modelId="{F48769D6-0573-497C-900B-4D5E0A70117C}" type="sibTrans" cxnId="{B6679DAB-E344-4B36-B23C-03C947780747}">
      <dgm:prSet/>
      <dgm:spPr/>
      <dgm:t>
        <a:bodyPr/>
        <a:lstStyle/>
        <a:p>
          <a:endParaRPr lang="en-US"/>
        </a:p>
      </dgm:t>
    </dgm:pt>
    <dgm:pt modelId="{CF8B2682-2866-40A8-A2A2-8FFFD8C859F8}">
      <dgm:prSet custT="1"/>
      <dgm:spPr/>
      <dgm:t>
        <a:bodyPr/>
        <a:lstStyle/>
        <a:p>
          <a:r>
            <a:rPr lang="en-CA" sz="1300" dirty="0"/>
            <a:t>Depression</a:t>
          </a:r>
          <a:endParaRPr lang="en-US" sz="1300" dirty="0"/>
        </a:p>
      </dgm:t>
    </dgm:pt>
    <dgm:pt modelId="{12089520-7CBD-48A0-AEE2-3AAB263993E8}" type="parTrans" cxnId="{3AA34BE9-D1E9-4C06-AB7F-8C2D98C97B55}">
      <dgm:prSet/>
      <dgm:spPr/>
      <dgm:t>
        <a:bodyPr/>
        <a:lstStyle/>
        <a:p>
          <a:endParaRPr lang="en-US"/>
        </a:p>
      </dgm:t>
    </dgm:pt>
    <dgm:pt modelId="{D68923FE-8F52-4A1B-9A83-874D540A7475}" type="sibTrans" cxnId="{3AA34BE9-D1E9-4C06-AB7F-8C2D98C97B55}">
      <dgm:prSet/>
      <dgm:spPr/>
      <dgm:t>
        <a:bodyPr/>
        <a:lstStyle/>
        <a:p>
          <a:endParaRPr lang="en-US"/>
        </a:p>
      </dgm:t>
    </dgm:pt>
    <dgm:pt modelId="{5E8C72F5-E739-44D0-8781-47B7BC923F16}">
      <dgm:prSet custT="1"/>
      <dgm:spPr/>
      <dgm:t>
        <a:bodyPr/>
        <a:lstStyle/>
        <a:p>
          <a:r>
            <a:rPr lang="en-CA" sz="1300" dirty="0"/>
            <a:t>Self-isolation</a:t>
          </a:r>
          <a:endParaRPr lang="en-US" sz="1300" dirty="0"/>
        </a:p>
      </dgm:t>
    </dgm:pt>
    <dgm:pt modelId="{6344087D-67BB-48E5-A560-B24AC02D9799}" type="parTrans" cxnId="{F271505E-1AB6-4830-B9CA-ABA9D9EA2035}">
      <dgm:prSet/>
      <dgm:spPr/>
      <dgm:t>
        <a:bodyPr/>
        <a:lstStyle/>
        <a:p>
          <a:endParaRPr lang="en-US"/>
        </a:p>
      </dgm:t>
    </dgm:pt>
    <dgm:pt modelId="{9E3BEA7B-07CB-41B6-83BD-E6609472EE48}" type="sibTrans" cxnId="{F271505E-1AB6-4830-B9CA-ABA9D9EA2035}">
      <dgm:prSet/>
      <dgm:spPr/>
      <dgm:t>
        <a:bodyPr/>
        <a:lstStyle/>
        <a:p>
          <a:endParaRPr lang="en-US"/>
        </a:p>
      </dgm:t>
    </dgm:pt>
    <dgm:pt modelId="{07214A7A-DE24-40AD-B4B8-E6F9EA1898E2}">
      <dgm:prSet/>
      <dgm:spPr/>
      <dgm:t>
        <a:bodyPr/>
        <a:lstStyle/>
        <a:p>
          <a:r>
            <a:rPr lang="en-CA"/>
            <a:t>Physical symptoms</a:t>
          </a:r>
          <a:endParaRPr lang="en-US"/>
        </a:p>
      </dgm:t>
    </dgm:pt>
    <dgm:pt modelId="{22828014-4D3D-4266-B95A-E4F6726477E7}" type="parTrans" cxnId="{F19B77B8-854B-4508-8AA1-561275AD04C6}">
      <dgm:prSet/>
      <dgm:spPr/>
      <dgm:t>
        <a:bodyPr/>
        <a:lstStyle/>
        <a:p>
          <a:endParaRPr lang="en-US"/>
        </a:p>
      </dgm:t>
    </dgm:pt>
    <dgm:pt modelId="{7180D93A-D7BD-44BA-8822-BAB070945BB3}" type="sibTrans" cxnId="{F19B77B8-854B-4508-8AA1-561275AD04C6}">
      <dgm:prSet/>
      <dgm:spPr/>
      <dgm:t>
        <a:bodyPr/>
        <a:lstStyle/>
        <a:p>
          <a:endParaRPr lang="en-US"/>
        </a:p>
      </dgm:t>
    </dgm:pt>
    <dgm:pt modelId="{773225B9-0196-4EDA-80A5-F30E489438B9}">
      <dgm:prSet custT="1"/>
      <dgm:spPr/>
      <dgm:t>
        <a:bodyPr/>
        <a:lstStyle/>
        <a:p>
          <a:r>
            <a:rPr lang="en-CA" sz="1200" dirty="0"/>
            <a:t>Low energy</a:t>
          </a:r>
          <a:endParaRPr lang="en-US" sz="1200" dirty="0"/>
        </a:p>
      </dgm:t>
    </dgm:pt>
    <dgm:pt modelId="{ED7DA5AA-75FA-4C9C-86B6-62FF5E48F756}" type="parTrans" cxnId="{1C655123-D394-4134-B3CA-5A0E66357C77}">
      <dgm:prSet/>
      <dgm:spPr/>
      <dgm:t>
        <a:bodyPr/>
        <a:lstStyle/>
        <a:p>
          <a:endParaRPr lang="en-US"/>
        </a:p>
      </dgm:t>
    </dgm:pt>
    <dgm:pt modelId="{2298E7ED-4F24-4D4B-AC36-FA9F0FB0E745}" type="sibTrans" cxnId="{1C655123-D394-4134-B3CA-5A0E66357C77}">
      <dgm:prSet/>
      <dgm:spPr/>
      <dgm:t>
        <a:bodyPr/>
        <a:lstStyle/>
        <a:p>
          <a:endParaRPr lang="en-US"/>
        </a:p>
      </dgm:t>
    </dgm:pt>
    <dgm:pt modelId="{8E52F1E5-2A3E-49DB-814D-E7C746CB574F}">
      <dgm:prSet custT="1"/>
      <dgm:spPr/>
      <dgm:t>
        <a:bodyPr/>
        <a:lstStyle/>
        <a:p>
          <a:r>
            <a:rPr lang="en-CA" sz="1200" dirty="0"/>
            <a:t>Headaches</a:t>
          </a:r>
          <a:endParaRPr lang="en-US" sz="1200" dirty="0"/>
        </a:p>
      </dgm:t>
    </dgm:pt>
    <dgm:pt modelId="{6353D32F-E173-4248-B414-39A31FAEB85B}" type="parTrans" cxnId="{26E0317C-24C2-47A3-A8BB-FCD113319365}">
      <dgm:prSet/>
      <dgm:spPr/>
      <dgm:t>
        <a:bodyPr/>
        <a:lstStyle/>
        <a:p>
          <a:endParaRPr lang="en-US"/>
        </a:p>
      </dgm:t>
    </dgm:pt>
    <dgm:pt modelId="{C7DACB74-4DE2-4BB2-89F7-CE1B8ABDF60A}" type="sibTrans" cxnId="{26E0317C-24C2-47A3-A8BB-FCD113319365}">
      <dgm:prSet/>
      <dgm:spPr/>
      <dgm:t>
        <a:bodyPr/>
        <a:lstStyle/>
        <a:p>
          <a:endParaRPr lang="en-US"/>
        </a:p>
      </dgm:t>
    </dgm:pt>
    <dgm:pt modelId="{EA106F3A-3C5B-4A9E-8833-1D638FEA865F}">
      <dgm:prSet custT="1"/>
      <dgm:spPr/>
      <dgm:t>
        <a:bodyPr/>
        <a:lstStyle/>
        <a:p>
          <a:r>
            <a:rPr lang="en-CA" sz="1200" dirty="0"/>
            <a:t>Stomach problems</a:t>
          </a:r>
          <a:endParaRPr lang="en-US" sz="1200" dirty="0"/>
        </a:p>
      </dgm:t>
    </dgm:pt>
    <dgm:pt modelId="{EF1DC15C-438E-4749-A34A-AE47C83D9844}" type="parTrans" cxnId="{49936364-FF62-4A07-B0CC-71781C244F38}">
      <dgm:prSet/>
      <dgm:spPr/>
      <dgm:t>
        <a:bodyPr/>
        <a:lstStyle/>
        <a:p>
          <a:endParaRPr lang="en-US"/>
        </a:p>
      </dgm:t>
    </dgm:pt>
    <dgm:pt modelId="{45FE965E-8EA1-4435-8A4D-1FE55524B29A}" type="sibTrans" cxnId="{49936364-FF62-4A07-B0CC-71781C244F38}">
      <dgm:prSet/>
      <dgm:spPr/>
      <dgm:t>
        <a:bodyPr/>
        <a:lstStyle/>
        <a:p>
          <a:endParaRPr lang="en-US"/>
        </a:p>
      </dgm:t>
    </dgm:pt>
    <dgm:pt modelId="{C3A07D9C-0CDE-4FC6-95E9-7753D69E3546}">
      <dgm:prSet custT="1"/>
      <dgm:spPr/>
      <dgm:t>
        <a:bodyPr/>
        <a:lstStyle/>
        <a:p>
          <a:r>
            <a:rPr lang="en-CA" sz="1200" dirty="0"/>
            <a:t>Muscle pains/aches/tenseness</a:t>
          </a:r>
          <a:endParaRPr lang="en-US" sz="1200" dirty="0"/>
        </a:p>
      </dgm:t>
    </dgm:pt>
    <dgm:pt modelId="{78A353C5-8451-4EAF-8FAD-6A131B1C81A0}" type="parTrans" cxnId="{F199B0B6-6ACF-494C-A52E-95C50EFD7EC2}">
      <dgm:prSet/>
      <dgm:spPr/>
      <dgm:t>
        <a:bodyPr/>
        <a:lstStyle/>
        <a:p>
          <a:endParaRPr lang="en-US"/>
        </a:p>
      </dgm:t>
    </dgm:pt>
    <dgm:pt modelId="{3AE351D5-AB13-488D-8020-39594BE6EA51}" type="sibTrans" cxnId="{F199B0B6-6ACF-494C-A52E-95C50EFD7EC2}">
      <dgm:prSet/>
      <dgm:spPr/>
      <dgm:t>
        <a:bodyPr/>
        <a:lstStyle/>
        <a:p>
          <a:endParaRPr lang="en-US"/>
        </a:p>
      </dgm:t>
    </dgm:pt>
    <dgm:pt modelId="{7663A4E0-F0E9-4BF6-B2B7-791ECA580DB3}">
      <dgm:prSet custT="1"/>
      <dgm:spPr/>
      <dgm:t>
        <a:bodyPr/>
        <a:lstStyle/>
        <a:p>
          <a:r>
            <a:rPr lang="en-CA" sz="1200" dirty="0"/>
            <a:t>Chest pain, heart problems</a:t>
          </a:r>
          <a:endParaRPr lang="en-US" sz="1200" dirty="0"/>
        </a:p>
      </dgm:t>
    </dgm:pt>
    <dgm:pt modelId="{4099546F-504E-4175-B5CC-B058378262D2}" type="parTrans" cxnId="{BAC8B806-7168-43B2-A2F6-0546B2414F43}">
      <dgm:prSet/>
      <dgm:spPr/>
      <dgm:t>
        <a:bodyPr/>
        <a:lstStyle/>
        <a:p>
          <a:endParaRPr lang="en-US"/>
        </a:p>
      </dgm:t>
    </dgm:pt>
    <dgm:pt modelId="{19A41DCF-5890-45BC-BCCA-FAD16DDF25BC}" type="sibTrans" cxnId="{BAC8B806-7168-43B2-A2F6-0546B2414F43}">
      <dgm:prSet/>
      <dgm:spPr/>
      <dgm:t>
        <a:bodyPr/>
        <a:lstStyle/>
        <a:p>
          <a:endParaRPr lang="en-US"/>
        </a:p>
      </dgm:t>
    </dgm:pt>
    <dgm:pt modelId="{C7B34917-E0F5-4F88-846E-F96509359ED3}">
      <dgm:prSet custT="1"/>
      <dgm:spPr/>
      <dgm:t>
        <a:bodyPr/>
        <a:lstStyle/>
        <a:p>
          <a:r>
            <a:rPr lang="en-CA" sz="1200" dirty="0"/>
            <a:t>Insomnia</a:t>
          </a:r>
          <a:endParaRPr lang="en-US" sz="1200" dirty="0"/>
        </a:p>
      </dgm:t>
    </dgm:pt>
    <dgm:pt modelId="{7D529C48-A823-4A0F-B4F3-F5C432A10079}" type="parTrans" cxnId="{32FD7AE5-541B-48C3-A9DA-CA03D40E70BF}">
      <dgm:prSet/>
      <dgm:spPr/>
      <dgm:t>
        <a:bodyPr/>
        <a:lstStyle/>
        <a:p>
          <a:endParaRPr lang="en-US"/>
        </a:p>
      </dgm:t>
    </dgm:pt>
    <dgm:pt modelId="{064B5C70-EBBD-441E-BD96-89F0B0C2341C}" type="sibTrans" cxnId="{32FD7AE5-541B-48C3-A9DA-CA03D40E70BF}">
      <dgm:prSet/>
      <dgm:spPr/>
      <dgm:t>
        <a:bodyPr/>
        <a:lstStyle/>
        <a:p>
          <a:endParaRPr lang="en-US"/>
        </a:p>
      </dgm:t>
    </dgm:pt>
    <dgm:pt modelId="{5D52FAFE-71A0-42FE-9D8C-77123C113A90}">
      <dgm:prSet custT="1"/>
      <dgm:spPr/>
      <dgm:t>
        <a:bodyPr/>
        <a:lstStyle/>
        <a:p>
          <a:r>
            <a:rPr lang="en-CA" sz="1200" dirty="0"/>
            <a:t>Lowered immune system</a:t>
          </a:r>
          <a:endParaRPr lang="en-US" sz="1200" dirty="0"/>
        </a:p>
      </dgm:t>
    </dgm:pt>
    <dgm:pt modelId="{6181144F-ED81-45BE-971C-73215ECA498A}" type="parTrans" cxnId="{AFD82840-4F27-492B-9C47-53A29B3CF87B}">
      <dgm:prSet/>
      <dgm:spPr/>
      <dgm:t>
        <a:bodyPr/>
        <a:lstStyle/>
        <a:p>
          <a:endParaRPr lang="en-US"/>
        </a:p>
      </dgm:t>
    </dgm:pt>
    <dgm:pt modelId="{E9D385A3-C04A-45F8-ABCE-3DF4841A35C5}" type="sibTrans" cxnId="{AFD82840-4F27-492B-9C47-53A29B3CF87B}">
      <dgm:prSet/>
      <dgm:spPr/>
      <dgm:t>
        <a:bodyPr/>
        <a:lstStyle/>
        <a:p>
          <a:endParaRPr lang="en-US"/>
        </a:p>
      </dgm:t>
    </dgm:pt>
    <dgm:pt modelId="{F8AEB000-CA8D-4D89-9F87-97D5F14B2553}">
      <dgm:prSet custT="1"/>
      <dgm:spPr/>
      <dgm:t>
        <a:bodyPr/>
        <a:lstStyle/>
        <a:p>
          <a:r>
            <a:rPr lang="en-CA" sz="1200" b="1" dirty="0"/>
            <a:t>(…the list goes on)</a:t>
          </a:r>
          <a:endParaRPr lang="en-US" sz="1200" b="1" dirty="0"/>
        </a:p>
      </dgm:t>
    </dgm:pt>
    <dgm:pt modelId="{D8EB17B4-07FF-4310-83AE-8ED661BDB711}" type="parTrans" cxnId="{D8EE0F5E-8339-4192-A297-E922554BFC35}">
      <dgm:prSet/>
      <dgm:spPr/>
      <dgm:t>
        <a:bodyPr/>
        <a:lstStyle/>
        <a:p>
          <a:endParaRPr lang="en-US"/>
        </a:p>
      </dgm:t>
    </dgm:pt>
    <dgm:pt modelId="{3B50770C-4622-483C-BDC3-6579301ED153}" type="sibTrans" cxnId="{D8EE0F5E-8339-4192-A297-E922554BFC35}">
      <dgm:prSet/>
      <dgm:spPr/>
      <dgm:t>
        <a:bodyPr/>
        <a:lstStyle/>
        <a:p>
          <a:endParaRPr lang="en-US"/>
        </a:p>
      </dgm:t>
    </dgm:pt>
    <dgm:pt modelId="{709AF068-22D0-4C68-A60F-4033E50A31DD}">
      <dgm:prSet/>
      <dgm:spPr/>
      <dgm:t>
        <a:bodyPr/>
        <a:lstStyle/>
        <a:p>
          <a:r>
            <a:rPr lang="en-CA"/>
            <a:t>Cognitive effects</a:t>
          </a:r>
          <a:endParaRPr lang="en-US"/>
        </a:p>
      </dgm:t>
    </dgm:pt>
    <dgm:pt modelId="{F2D1A741-3406-4C30-B69F-911138B1B7D6}" type="parTrans" cxnId="{61602224-B351-480B-8F96-5A6B03F23DF5}">
      <dgm:prSet/>
      <dgm:spPr/>
      <dgm:t>
        <a:bodyPr/>
        <a:lstStyle/>
        <a:p>
          <a:endParaRPr lang="en-US"/>
        </a:p>
      </dgm:t>
    </dgm:pt>
    <dgm:pt modelId="{A14FA5FD-6CCC-4283-B891-3EA2D78D01E2}" type="sibTrans" cxnId="{61602224-B351-480B-8F96-5A6B03F23DF5}">
      <dgm:prSet/>
      <dgm:spPr/>
      <dgm:t>
        <a:bodyPr/>
        <a:lstStyle/>
        <a:p>
          <a:endParaRPr lang="en-US"/>
        </a:p>
      </dgm:t>
    </dgm:pt>
    <dgm:pt modelId="{EC1DE252-149A-4325-826A-EC59BC38C6F7}">
      <dgm:prSet custT="1"/>
      <dgm:spPr/>
      <dgm:t>
        <a:bodyPr/>
        <a:lstStyle/>
        <a:p>
          <a:r>
            <a:rPr lang="en-CA" sz="1400" dirty="0"/>
            <a:t>Anxiety</a:t>
          </a:r>
          <a:endParaRPr lang="en-US" sz="1400" dirty="0"/>
        </a:p>
      </dgm:t>
    </dgm:pt>
    <dgm:pt modelId="{8FD1FA89-6AC8-4C00-AC65-803F718C8BDF}" type="parTrans" cxnId="{6F975802-2C21-461C-A3DE-7164AD9B16EA}">
      <dgm:prSet/>
      <dgm:spPr/>
      <dgm:t>
        <a:bodyPr/>
        <a:lstStyle/>
        <a:p>
          <a:endParaRPr lang="en-US"/>
        </a:p>
      </dgm:t>
    </dgm:pt>
    <dgm:pt modelId="{2253425A-DCAF-4FA4-BAB9-25E69639FB54}" type="sibTrans" cxnId="{6F975802-2C21-461C-A3DE-7164AD9B16EA}">
      <dgm:prSet/>
      <dgm:spPr/>
      <dgm:t>
        <a:bodyPr/>
        <a:lstStyle/>
        <a:p>
          <a:endParaRPr lang="en-US"/>
        </a:p>
      </dgm:t>
    </dgm:pt>
    <dgm:pt modelId="{54506CEE-F311-488E-BBCE-E7470D4FE591}">
      <dgm:prSet custT="1"/>
      <dgm:spPr/>
      <dgm:t>
        <a:bodyPr/>
        <a:lstStyle/>
        <a:p>
          <a:r>
            <a:rPr lang="en-CA" sz="1400" dirty="0"/>
            <a:t>Racing thoughts</a:t>
          </a:r>
          <a:endParaRPr lang="en-US" sz="1400" dirty="0"/>
        </a:p>
      </dgm:t>
    </dgm:pt>
    <dgm:pt modelId="{55A77C0D-910E-40C0-B626-C4173D3AAEB7}" type="parTrans" cxnId="{76D515E6-42A8-428A-8666-6C7E2DD54639}">
      <dgm:prSet/>
      <dgm:spPr/>
      <dgm:t>
        <a:bodyPr/>
        <a:lstStyle/>
        <a:p>
          <a:endParaRPr lang="en-US"/>
        </a:p>
      </dgm:t>
    </dgm:pt>
    <dgm:pt modelId="{6CC5294A-9B5C-41F7-B931-48A75BA39626}" type="sibTrans" cxnId="{76D515E6-42A8-428A-8666-6C7E2DD54639}">
      <dgm:prSet/>
      <dgm:spPr/>
      <dgm:t>
        <a:bodyPr/>
        <a:lstStyle/>
        <a:p>
          <a:endParaRPr lang="en-US"/>
        </a:p>
      </dgm:t>
    </dgm:pt>
    <dgm:pt modelId="{B7A4258F-B26B-443F-99BF-5181B3BCC40C}">
      <dgm:prSet custT="1"/>
      <dgm:spPr/>
      <dgm:t>
        <a:bodyPr/>
        <a:lstStyle/>
        <a:p>
          <a:r>
            <a:rPr lang="en-CA" sz="1400" dirty="0"/>
            <a:t>Forgetfulness, disorganization</a:t>
          </a:r>
          <a:endParaRPr lang="en-US" sz="1400" dirty="0"/>
        </a:p>
      </dgm:t>
    </dgm:pt>
    <dgm:pt modelId="{1E327E76-D332-464B-95F3-380B7DEA73AE}" type="parTrans" cxnId="{D2ED9C61-459B-4D0F-B79C-CDE6219DB61A}">
      <dgm:prSet/>
      <dgm:spPr/>
      <dgm:t>
        <a:bodyPr/>
        <a:lstStyle/>
        <a:p>
          <a:endParaRPr lang="en-US"/>
        </a:p>
      </dgm:t>
    </dgm:pt>
    <dgm:pt modelId="{A1014BEA-7E8B-4295-A05B-B2034C8F2BAB}" type="sibTrans" cxnId="{D2ED9C61-459B-4D0F-B79C-CDE6219DB61A}">
      <dgm:prSet/>
      <dgm:spPr/>
      <dgm:t>
        <a:bodyPr/>
        <a:lstStyle/>
        <a:p>
          <a:endParaRPr lang="en-US"/>
        </a:p>
      </dgm:t>
    </dgm:pt>
    <dgm:pt modelId="{08E8E9F8-D038-4941-8203-B3EB7C2AB323}">
      <dgm:prSet custT="1"/>
      <dgm:spPr/>
      <dgm:t>
        <a:bodyPr/>
        <a:lstStyle/>
        <a:p>
          <a:r>
            <a:rPr lang="en-CA" sz="1400" dirty="0"/>
            <a:t>Difficulty focusing</a:t>
          </a:r>
          <a:endParaRPr lang="en-US" sz="1400" dirty="0"/>
        </a:p>
      </dgm:t>
    </dgm:pt>
    <dgm:pt modelId="{34727586-146B-4FD7-9589-798AC6B0474F}" type="parTrans" cxnId="{99E7C195-B385-44A6-B7E4-72F1D0CB8406}">
      <dgm:prSet/>
      <dgm:spPr/>
      <dgm:t>
        <a:bodyPr/>
        <a:lstStyle/>
        <a:p>
          <a:endParaRPr lang="en-US"/>
        </a:p>
      </dgm:t>
    </dgm:pt>
    <dgm:pt modelId="{44E25A50-1142-4DDB-BC51-B7FCE1EE6ECE}" type="sibTrans" cxnId="{99E7C195-B385-44A6-B7E4-72F1D0CB8406}">
      <dgm:prSet/>
      <dgm:spPr/>
      <dgm:t>
        <a:bodyPr/>
        <a:lstStyle/>
        <a:p>
          <a:endParaRPr lang="en-US"/>
        </a:p>
      </dgm:t>
    </dgm:pt>
    <dgm:pt modelId="{845EF0AB-BD6C-4623-BAEB-B600BC3E54DE}">
      <dgm:prSet custT="1"/>
      <dgm:spPr/>
      <dgm:t>
        <a:bodyPr/>
        <a:lstStyle/>
        <a:p>
          <a:r>
            <a:rPr lang="en-CA" sz="1400" dirty="0"/>
            <a:t>Poor judgement</a:t>
          </a:r>
          <a:endParaRPr lang="en-US" sz="1400" dirty="0"/>
        </a:p>
      </dgm:t>
    </dgm:pt>
    <dgm:pt modelId="{9E0E7DD4-2959-4A51-BA6C-92B0584A9538}" type="parTrans" cxnId="{E867D7A3-4A7B-44AE-AE71-A8A2CA486B8D}">
      <dgm:prSet/>
      <dgm:spPr/>
      <dgm:t>
        <a:bodyPr/>
        <a:lstStyle/>
        <a:p>
          <a:endParaRPr lang="en-US"/>
        </a:p>
      </dgm:t>
    </dgm:pt>
    <dgm:pt modelId="{328CFCC1-4E75-42B3-BDF2-0B4595549FE0}" type="sibTrans" cxnId="{E867D7A3-4A7B-44AE-AE71-A8A2CA486B8D}">
      <dgm:prSet/>
      <dgm:spPr/>
      <dgm:t>
        <a:bodyPr/>
        <a:lstStyle/>
        <a:p>
          <a:endParaRPr lang="en-US"/>
        </a:p>
      </dgm:t>
    </dgm:pt>
    <dgm:pt modelId="{AF56308F-988D-48EF-9E36-350529FE85F7}">
      <dgm:prSet custT="1"/>
      <dgm:spPr/>
      <dgm:t>
        <a:bodyPr/>
        <a:lstStyle/>
        <a:p>
          <a:r>
            <a:rPr lang="en-CA" sz="1400" dirty="0"/>
            <a:t>Cynicism</a:t>
          </a:r>
          <a:endParaRPr lang="en-US" sz="1400" dirty="0"/>
        </a:p>
      </dgm:t>
    </dgm:pt>
    <dgm:pt modelId="{C62C151C-C33B-4DDD-A4D0-990E421B72E5}" type="parTrans" cxnId="{DFB33498-8D11-4BAD-81DA-283A6691823A}">
      <dgm:prSet/>
      <dgm:spPr/>
      <dgm:t>
        <a:bodyPr/>
        <a:lstStyle/>
        <a:p>
          <a:endParaRPr lang="en-US"/>
        </a:p>
      </dgm:t>
    </dgm:pt>
    <dgm:pt modelId="{D37FBC5C-146E-498A-96A4-87DF5213C628}" type="sibTrans" cxnId="{DFB33498-8D11-4BAD-81DA-283A6691823A}">
      <dgm:prSet/>
      <dgm:spPr/>
      <dgm:t>
        <a:bodyPr/>
        <a:lstStyle/>
        <a:p>
          <a:endParaRPr lang="en-US"/>
        </a:p>
      </dgm:t>
    </dgm:pt>
    <dgm:pt modelId="{C3ADEB62-45F2-4C93-AE84-5C4CB1CCDB3D}" type="pres">
      <dgm:prSet presAssocID="{56947CE2-09B0-4AF5-ADC4-BF55EA34BB9A}" presName="Name0" presStyleCnt="0">
        <dgm:presLayoutVars>
          <dgm:dir/>
          <dgm:animLvl val="lvl"/>
          <dgm:resizeHandles val="exact"/>
        </dgm:presLayoutVars>
      </dgm:prSet>
      <dgm:spPr/>
    </dgm:pt>
    <dgm:pt modelId="{D7B11DEB-49E2-4FB2-8E6C-2DAD0EB1434E}" type="pres">
      <dgm:prSet presAssocID="{7853582D-0F15-4485-A562-8811740F09EB}" presName="composite" presStyleCnt="0"/>
      <dgm:spPr/>
    </dgm:pt>
    <dgm:pt modelId="{F46E6F97-B8C5-4397-983E-3FA78579507E}" type="pres">
      <dgm:prSet presAssocID="{7853582D-0F15-4485-A562-8811740F09EB}" presName="parTx" presStyleLbl="alignNode1" presStyleIdx="0" presStyleCnt="3">
        <dgm:presLayoutVars>
          <dgm:chMax val="0"/>
          <dgm:chPref val="0"/>
        </dgm:presLayoutVars>
      </dgm:prSet>
      <dgm:spPr/>
    </dgm:pt>
    <dgm:pt modelId="{D81955DF-1EC8-4B4A-B135-4EE3EB8D68B0}" type="pres">
      <dgm:prSet presAssocID="{7853582D-0F15-4485-A562-8811740F09EB}" presName="desTx" presStyleLbl="alignAccFollowNode1" presStyleIdx="0" presStyleCnt="3">
        <dgm:presLayoutVars/>
      </dgm:prSet>
      <dgm:spPr/>
    </dgm:pt>
    <dgm:pt modelId="{5A222C45-BCFD-4633-9475-98201610C6B8}" type="pres">
      <dgm:prSet presAssocID="{745DAD50-A933-40BD-89E0-A9B2A120E830}" presName="space" presStyleCnt="0"/>
      <dgm:spPr/>
    </dgm:pt>
    <dgm:pt modelId="{707D5D73-DDB2-4208-8C5D-A7274476E30A}" type="pres">
      <dgm:prSet presAssocID="{07214A7A-DE24-40AD-B4B8-E6F9EA1898E2}" presName="composite" presStyleCnt="0"/>
      <dgm:spPr/>
    </dgm:pt>
    <dgm:pt modelId="{B156A69A-ADC7-40E4-9FF9-5E447841B46C}" type="pres">
      <dgm:prSet presAssocID="{07214A7A-DE24-40AD-B4B8-E6F9EA1898E2}" presName="parTx" presStyleLbl="alignNode1" presStyleIdx="1" presStyleCnt="3">
        <dgm:presLayoutVars>
          <dgm:chMax val="0"/>
          <dgm:chPref val="0"/>
        </dgm:presLayoutVars>
      </dgm:prSet>
      <dgm:spPr/>
    </dgm:pt>
    <dgm:pt modelId="{4ACE4ADE-6DA6-4F5A-A7E7-3468945A6737}" type="pres">
      <dgm:prSet presAssocID="{07214A7A-DE24-40AD-B4B8-E6F9EA1898E2}" presName="desTx" presStyleLbl="alignAccFollowNode1" presStyleIdx="1" presStyleCnt="3">
        <dgm:presLayoutVars/>
      </dgm:prSet>
      <dgm:spPr/>
    </dgm:pt>
    <dgm:pt modelId="{5431900D-DD52-4932-8885-C314279A453D}" type="pres">
      <dgm:prSet presAssocID="{7180D93A-D7BD-44BA-8822-BAB070945BB3}" presName="space" presStyleCnt="0"/>
      <dgm:spPr/>
    </dgm:pt>
    <dgm:pt modelId="{240B5E0D-BDB4-4D75-B000-5E17C8A5DAA4}" type="pres">
      <dgm:prSet presAssocID="{709AF068-22D0-4C68-A60F-4033E50A31DD}" presName="composite" presStyleCnt="0"/>
      <dgm:spPr/>
    </dgm:pt>
    <dgm:pt modelId="{4495EEEA-31A3-4CCE-9414-57B743DC8AFE}" type="pres">
      <dgm:prSet presAssocID="{709AF068-22D0-4C68-A60F-4033E50A31DD}" presName="parTx" presStyleLbl="alignNode1" presStyleIdx="2" presStyleCnt="3">
        <dgm:presLayoutVars>
          <dgm:chMax val="0"/>
          <dgm:chPref val="0"/>
        </dgm:presLayoutVars>
      </dgm:prSet>
      <dgm:spPr/>
    </dgm:pt>
    <dgm:pt modelId="{99EFD403-3FF6-4C9D-A983-AD959F2ABDF6}" type="pres">
      <dgm:prSet presAssocID="{709AF068-22D0-4C68-A60F-4033E50A31DD}" presName="desTx" presStyleLbl="alignAccFollowNode1" presStyleIdx="2" presStyleCnt="3">
        <dgm:presLayoutVars/>
      </dgm:prSet>
      <dgm:spPr/>
    </dgm:pt>
  </dgm:ptLst>
  <dgm:cxnLst>
    <dgm:cxn modelId="{6F975802-2C21-461C-A3DE-7164AD9B16EA}" srcId="{709AF068-22D0-4C68-A60F-4033E50A31DD}" destId="{EC1DE252-149A-4325-826A-EC59BC38C6F7}" srcOrd="0" destOrd="0" parTransId="{8FD1FA89-6AC8-4C00-AC65-803F718C8BDF}" sibTransId="{2253425A-DCAF-4FA4-BAB9-25E69639FB54}"/>
    <dgm:cxn modelId="{D4496903-9FF8-4367-AD8B-DD732691B11D}" srcId="{7853582D-0F15-4485-A562-8811740F09EB}" destId="{CD3D2D27-07EC-475D-9E5B-796785F311AA}" srcOrd="2" destOrd="0" parTransId="{EF4F9645-0961-47BE-AC67-46F0D0C6F790}" sibTransId="{2B4D4CFB-92A3-45AE-BD9F-920CC9634818}"/>
    <dgm:cxn modelId="{2F4F2105-F7B6-40FD-AE83-F735C27D8999}" type="presOf" srcId="{08E8E9F8-D038-4941-8203-B3EB7C2AB323}" destId="{99EFD403-3FF6-4C9D-A983-AD959F2ABDF6}" srcOrd="0" destOrd="3" presId="urn:microsoft.com/office/officeart/2016/7/layout/HorizontalActionList"/>
    <dgm:cxn modelId="{ED7E3F05-5BF8-4ADC-9D74-9F925A604EEB}" type="presOf" srcId="{CD3D2D27-07EC-475D-9E5B-796785F311AA}" destId="{D81955DF-1EC8-4B4A-B135-4EE3EB8D68B0}" srcOrd="0" destOrd="2" presId="urn:microsoft.com/office/officeart/2016/7/layout/HorizontalActionList"/>
    <dgm:cxn modelId="{BAC8B806-7168-43B2-A2F6-0546B2414F43}" srcId="{07214A7A-DE24-40AD-B4B8-E6F9EA1898E2}" destId="{7663A4E0-F0E9-4BF6-B2B7-791ECA580DB3}" srcOrd="4" destOrd="0" parTransId="{4099546F-504E-4175-B5CC-B058378262D2}" sibTransId="{19A41DCF-5890-45BC-BCCA-FAD16DDF25BC}"/>
    <dgm:cxn modelId="{C1E5F706-03CD-4429-A6C0-558B9DF5A6B7}" type="presOf" srcId="{773225B9-0196-4EDA-80A5-F30E489438B9}" destId="{4ACE4ADE-6DA6-4F5A-A7E7-3468945A6737}" srcOrd="0" destOrd="0" presId="urn:microsoft.com/office/officeart/2016/7/layout/HorizontalActionList"/>
    <dgm:cxn modelId="{4FBCEA0D-DD8A-460B-9CFE-D66D6CDFB73A}" type="presOf" srcId="{DE883FE6-8609-4458-A9EE-25B5A4604287}" destId="{D81955DF-1EC8-4B4A-B135-4EE3EB8D68B0}" srcOrd="0" destOrd="3" presId="urn:microsoft.com/office/officeart/2016/7/layout/HorizontalActionList"/>
    <dgm:cxn modelId="{17C74D0F-82E4-45CA-BCD2-22FEE7389778}" type="presOf" srcId="{AF56308F-988D-48EF-9E36-350529FE85F7}" destId="{99EFD403-3FF6-4C9D-A983-AD959F2ABDF6}" srcOrd="0" destOrd="5" presId="urn:microsoft.com/office/officeart/2016/7/layout/HorizontalActionList"/>
    <dgm:cxn modelId="{1C655123-D394-4134-B3CA-5A0E66357C77}" srcId="{07214A7A-DE24-40AD-B4B8-E6F9EA1898E2}" destId="{773225B9-0196-4EDA-80A5-F30E489438B9}" srcOrd="0" destOrd="0" parTransId="{ED7DA5AA-75FA-4C9C-86B6-62FF5E48F756}" sibTransId="{2298E7ED-4F24-4D4B-AC36-FA9F0FB0E745}"/>
    <dgm:cxn modelId="{61602224-B351-480B-8F96-5A6B03F23DF5}" srcId="{56947CE2-09B0-4AF5-ADC4-BF55EA34BB9A}" destId="{709AF068-22D0-4C68-A60F-4033E50A31DD}" srcOrd="2" destOrd="0" parTransId="{F2D1A741-3406-4C30-B69F-911138B1B7D6}" sibTransId="{A14FA5FD-6CCC-4283-B891-3EA2D78D01E2}"/>
    <dgm:cxn modelId="{6D177D2E-06F2-4645-B7ED-F7D78637326D}" type="presOf" srcId="{EA106F3A-3C5B-4A9E-8833-1D638FEA865F}" destId="{4ACE4ADE-6DA6-4F5A-A7E7-3468945A6737}" srcOrd="0" destOrd="2" presId="urn:microsoft.com/office/officeart/2016/7/layout/HorizontalActionList"/>
    <dgm:cxn modelId="{AFD82840-4F27-492B-9C47-53A29B3CF87B}" srcId="{07214A7A-DE24-40AD-B4B8-E6F9EA1898E2}" destId="{5D52FAFE-71A0-42FE-9D8C-77123C113A90}" srcOrd="6" destOrd="0" parTransId="{6181144F-ED81-45BE-971C-73215ECA498A}" sibTransId="{E9D385A3-C04A-45F8-ABCE-3DF4841A35C5}"/>
    <dgm:cxn modelId="{D8EE0F5E-8339-4192-A297-E922554BFC35}" srcId="{07214A7A-DE24-40AD-B4B8-E6F9EA1898E2}" destId="{F8AEB000-CA8D-4D89-9F87-97D5F14B2553}" srcOrd="7" destOrd="0" parTransId="{D8EB17B4-07FF-4310-83AE-8ED661BDB711}" sibTransId="{3B50770C-4622-483C-BDC3-6579301ED153}"/>
    <dgm:cxn modelId="{F271505E-1AB6-4830-B9CA-ABA9D9EA2035}" srcId="{7853582D-0F15-4485-A562-8811740F09EB}" destId="{5E8C72F5-E739-44D0-8781-47B7BC923F16}" srcOrd="5" destOrd="0" parTransId="{6344087D-67BB-48E5-A560-B24AC02D9799}" sibTransId="{9E3BEA7B-07CB-41B6-83BD-E6609472EE48}"/>
    <dgm:cxn modelId="{F768DB60-D4CB-4661-B62C-0808C4802968}" type="presOf" srcId="{CF8B2682-2866-40A8-A2A2-8FFFD8C859F8}" destId="{D81955DF-1EC8-4B4A-B135-4EE3EB8D68B0}" srcOrd="0" destOrd="4" presId="urn:microsoft.com/office/officeart/2016/7/layout/HorizontalActionList"/>
    <dgm:cxn modelId="{D2ED9C61-459B-4D0F-B79C-CDE6219DB61A}" srcId="{709AF068-22D0-4C68-A60F-4033E50A31DD}" destId="{B7A4258F-B26B-443F-99BF-5181B3BCC40C}" srcOrd="2" destOrd="0" parTransId="{1E327E76-D332-464B-95F3-380B7DEA73AE}" sibTransId="{A1014BEA-7E8B-4295-A05B-B2034C8F2BAB}"/>
    <dgm:cxn modelId="{412B2943-F42A-454A-BF2A-D0C85C639637}" srcId="{7853582D-0F15-4485-A562-8811740F09EB}" destId="{98C933D5-219A-43EC-ACE6-BB227C0BABFF}" srcOrd="1" destOrd="0" parTransId="{0B28C89A-60C0-48C0-B51A-EE2A69267EC8}" sibTransId="{64ABD958-8BDD-4E58-B7F5-7E5D2ED54AE0}"/>
    <dgm:cxn modelId="{49936364-FF62-4A07-B0CC-71781C244F38}" srcId="{07214A7A-DE24-40AD-B4B8-E6F9EA1898E2}" destId="{EA106F3A-3C5B-4A9E-8833-1D638FEA865F}" srcOrd="2" destOrd="0" parTransId="{EF1DC15C-438E-4749-A34A-AE47C83D9844}" sibTransId="{45FE965E-8EA1-4435-8A4D-1FE55524B29A}"/>
    <dgm:cxn modelId="{4C524447-45BA-4A38-8D66-2CA14896F6E9}" type="presOf" srcId="{5D52FAFE-71A0-42FE-9D8C-77123C113A90}" destId="{4ACE4ADE-6DA6-4F5A-A7E7-3468945A6737}" srcOrd="0" destOrd="6" presId="urn:microsoft.com/office/officeart/2016/7/layout/HorizontalActionList"/>
    <dgm:cxn modelId="{5700D26B-4993-43DE-A416-60D5765BA5EB}" type="presOf" srcId="{07214A7A-DE24-40AD-B4B8-E6F9EA1898E2}" destId="{B156A69A-ADC7-40E4-9FF9-5E447841B46C}" srcOrd="0" destOrd="0" presId="urn:microsoft.com/office/officeart/2016/7/layout/HorizontalActionList"/>
    <dgm:cxn modelId="{22D51B6E-06A4-4F56-BC9C-203FBF017B90}" type="presOf" srcId="{C7B34917-E0F5-4F88-846E-F96509359ED3}" destId="{4ACE4ADE-6DA6-4F5A-A7E7-3468945A6737}" srcOrd="0" destOrd="5" presId="urn:microsoft.com/office/officeart/2016/7/layout/HorizontalActionList"/>
    <dgm:cxn modelId="{DD54CC73-F4EB-4137-9B25-A9444F538E7F}" type="presOf" srcId="{F8AEB000-CA8D-4D89-9F87-97D5F14B2553}" destId="{4ACE4ADE-6DA6-4F5A-A7E7-3468945A6737}" srcOrd="0" destOrd="7" presId="urn:microsoft.com/office/officeart/2016/7/layout/HorizontalActionList"/>
    <dgm:cxn modelId="{F661EE79-B555-46A0-9CA6-5200E9C8B627}" type="presOf" srcId="{B7A4258F-B26B-443F-99BF-5181B3BCC40C}" destId="{99EFD403-3FF6-4C9D-A983-AD959F2ABDF6}" srcOrd="0" destOrd="2" presId="urn:microsoft.com/office/officeart/2016/7/layout/HorizontalActionList"/>
    <dgm:cxn modelId="{877F0C7A-D2CE-4E7D-8CEA-FFE655B2DB1F}" type="presOf" srcId="{C3A07D9C-0CDE-4FC6-95E9-7753D69E3546}" destId="{4ACE4ADE-6DA6-4F5A-A7E7-3468945A6737}" srcOrd="0" destOrd="3" presId="urn:microsoft.com/office/officeart/2016/7/layout/HorizontalActionList"/>
    <dgm:cxn modelId="{26E0317C-24C2-47A3-A8BB-FCD113319365}" srcId="{07214A7A-DE24-40AD-B4B8-E6F9EA1898E2}" destId="{8E52F1E5-2A3E-49DB-814D-E7C746CB574F}" srcOrd="1" destOrd="0" parTransId="{6353D32F-E173-4248-B414-39A31FAEB85B}" sibTransId="{C7DACB74-4DE2-4BB2-89F7-CE1B8ABDF60A}"/>
    <dgm:cxn modelId="{B2F50A8C-8121-41A6-B555-7DC5C1C8FAFF}" type="presOf" srcId="{56947CE2-09B0-4AF5-ADC4-BF55EA34BB9A}" destId="{C3ADEB62-45F2-4C93-AE84-5C4CB1CCDB3D}" srcOrd="0" destOrd="0" presId="urn:microsoft.com/office/officeart/2016/7/layout/HorizontalActionList"/>
    <dgm:cxn modelId="{99E7C195-B385-44A6-B7E4-72F1D0CB8406}" srcId="{709AF068-22D0-4C68-A60F-4033E50A31DD}" destId="{08E8E9F8-D038-4941-8203-B3EB7C2AB323}" srcOrd="3" destOrd="0" parTransId="{34727586-146B-4FD7-9589-798AC6B0474F}" sibTransId="{44E25A50-1142-4DDB-BC51-B7FCE1EE6ECE}"/>
    <dgm:cxn modelId="{AAC42E97-1732-4E4F-9C46-4ABD2FC24017}" type="presOf" srcId="{98C933D5-219A-43EC-ACE6-BB227C0BABFF}" destId="{D81955DF-1EC8-4B4A-B135-4EE3EB8D68B0}" srcOrd="0" destOrd="1" presId="urn:microsoft.com/office/officeart/2016/7/layout/HorizontalActionList"/>
    <dgm:cxn modelId="{BA160998-9386-48BC-81A3-B7A5820D3980}" type="presOf" srcId="{7663A4E0-F0E9-4BF6-B2B7-791ECA580DB3}" destId="{4ACE4ADE-6DA6-4F5A-A7E7-3468945A6737}" srcOrd="0" destOrd="4" presId="urn:microsoft.com/office/officeart/2016/7/layout/HorizontalActionList"/>
    <dgm:cxn modelId="{DFB33498-8D11-4BAD-81DA-283A6691823A}" srcId="{709AF068-22D0-4C68-A60F-4033E50A31DD}" destId="{AF56308F-988D-48EF-9E36-350529FE85F7}" srcOrd="5" destOrd="0" parTransId="{C62C151C-C33B-4DDD-A4D0-990E421B72E5}" sibTransId="{D37FBC5C-146E-498A-96A4-87DF5213C628}"/>
    <dgm:cxn modelId="{E867D7A3-4A7B-44AE-AE71-A8A2CA486B8D}" srcId="{709AF068-22D0-4C68-A60F-4033E50A31DD}" destId="{845EF0AB-BD6C-4623-BAEB-B600BC3E54DE}" srcOrd="4" destOrd="0" parTransId="{9E0E7DD4-2959-4A51-BA6C-92B0584A9538}" sibTransId="{328CFCC1-4E75-42B3-BDF2-0B4595549FE0}"/>
    <dgm:cxn modelId="{81DB7DA9-5920-4836-8F60-F89B0C4E380A}" srcId="{7853582D-0F15-4485-A562-8811740F09EB}" destId="{CCF1CF65-A5DE-45F3-990E-0157298AFF77}" srcOrd="0" destOrd="0" parTransId="{1F819852-893C-4DAD-954A-77E81EB11120}" sibTransId="{9F9C9771-06A0-4097-A550-B39607C9A90C}"/>
    <dgm:cxn modelId="{B6679DAB-E344-4B36-B23C-03C947780747}" srcId="{7853582D-0F15-4485-A562-8811740F09EB}" destId="{DE883FE6-8609-4458-A9EE-25B5A4604287}" srcOrd="3" destOrd="0" parTransId="{505FFE27-1B94-447C-ADB6-3A2595FEEEFB}" sibTransId="{F48769D6-0573-497C-900B-4D5E0A70117C}"/>
    <dgm:cxn modelId="{3FCBDDAB-A52D-4298-8E98-B21948000EE0}" srcId="{56947CE2-09B0-4AF5-ADC4-BF55EA34BB9A}" destId="{7853582D-0F15-4485-A562-8811740F09EB}" srcOrd="0" destOrd="0" parTransId="{BE49C713-5F49-4A0F-8B32-07822247A435}" sibTransId="{745DAD50-A933-40BD-89E0-A9B2A120E830}"/>
    <dgm:cxn modelId="{1B9CEFB1-8035-43AA-B02E-838EC3672B78}" type="presOf" srcId="{EC1DE252-149A-4325-826A-EC59BC38C6F7}" destId="{99EFD403-3FF6-4C9D-A983-AD959F2ABDF6}" srcOrd="0" destOrd="0" presId="urn:microsoft.com/office/officeart/2016/7/layout/HorizontalActionList"/>
    <dgm:cxn modelId="{F199B0B6-6ACF-494C-A52E-95C50EFD7EC2}" srcId="{07214A7A-DE24-40AD-B4B8-E6F9EA1898E2}" destId="{C3A07D9C-0CDE-4FC6-95E9-7753D69E3546}" srcOrd="3" destOrd="0" parTransId="{78A353C5-8451-4EAF-8FAD-6A131B1C81A0}" sibTransId="{3AE351D5-AB13-488D-8020-39594BE6EA51}"/>
    <dgm:cxn modelId="{F19B77B8-854B-4508-8AA1-561275AD04C6}" srcId="{56947CE2-09B0-4AF5-ADC4-BF55EA34BB9A}" destId="{07214A7A-DE24-40AD-B4B8-E6F9EA1898E2}" srcOrd="1" destOrd="0" parTransId="{22828014-4D3D-4266-B95A-E4F6726477E7}" sibTransId="{7180D93A-D7BD-44BA-8822-BAB070945BB3}"/>
    <dgm:cxn modelId="{FF4E18BF-8009-400D-8BAE-8F29906B7636}" type="presOf" srcId="{845EF0AB-BD6C-4623-BAEB-B600BC3E54DE}" destId="{99EFD403-3FF6-4C9D-A983-AD959F2ABDF6}" srcOrd="0" destOrd="4" presId="urn:microsoft.com/office/officeart/2016/7/layout/HorizontalActionList"/>
    <dgm:cxn modelId="{C5F5A6C0-AF35-4577-9713-67F5BB341D5D}" type="presOf" srcId="{CCF1CF65-A5DE-45F3-990E-0157298AFF77}" destId="{D81955DF-1EC8-4B4A-B135-4EE3EB8D68B0}" srcOrd="0" destOrd="0" presId="urn:microsoft.com/office/officeart/2016/7/layout/HorizontalActionList"/>
    <dgm:cxn modelId="{CFF2A8C7-2985-4B0D-949F-3162CB9B688B}" type="presOf" srcId="{54506CEE-F311-488E-BBCE-E7470D4FE591}" destId="{99EFD403-3FF6-4C9D-A983-AD959F2ABDF6}" srcOrd="0" destOrd="1" presId="urn:microsoft.com/office/officeart/2016/7/layout/HorizontalActionList"/>
    <dgm:cxn modelId="{C56825D4-4892-4F40-8DD6-4D7DCC9E773A}" type="presOf" srcId="{7853582D-0F15-4485-A562-8811740F09EB}" destId="{F46E6F97-B8C5-4397-983E-3FA78579507E}" srcOrd="0" destOrd="0" presId="urn:microsoft.com/office/officeart/2016/7/layout/HorizontalActionList"/>
    <dgm:cxn modelId="{957866D4-9EC4-4953-8B2A-FDC3392918AC}" type="presOf" srcId="{709AF068-22D0-4C68-A60F-4033E50A31DD}" destId="{4495EEEA-31A3-4CCE-9414-57B743DC8AFE}" srcOrd="0" destOrd="0" presId="urn:microsoft.com/office/officeart/2016/7/layout/HorizontalActionList"/>
    <dgm:cxn modelId="{577074D8-B46B-488B-9676-7364C6C28AB1}" type="presOf" srcId="{5E8C72F5-E739-44D0-8781-47B7BC923F16}" destId="{D81955DF-1EC8-4B4A-B135-4EE3EB8D68B0}" srcOrd="0" destOrd="5" presId="urn:microsoft.com/office/officeart/2016/7/layout/HorizontalActionList"/>
    <dgm:cxn modelId="{B1B121E3-AA15-4B99-9745-3FE8CC848058}" type="presOf" srcId="{8E52F1E5-2A3E-49DB-814D-E7C746CB574F}" destId="{4ACE4ADE-6DA6-4F5A-A7E7-3468945A6737}" srcOrd="0" destOrd="1" presId="urn:microsoft.com/office/officeart/2016/7/layout/HorizontalActionList"/>
    <dgm:cxn modelId="{32FD7AE5-541B-48C3-A9DA-CA03D40E70BF}" srcId="{07214A7A-DE24-40AD-B4B8-E6F9EA1898E2}" destId="{C7B34917-E0F5-4F88-846E-F96509359ED3}" srcOrd="5" destOrd="0" parTransId="{7D529C48-A823-4A0F-B4F3-F5C432A10079}" sibTransId="{064B5C70-EBBD-441E-BD96-89F0B0C2341C}"/>
    <dgm:cxn modelId="{76D515E6-42A8-428A-8666-6C7E2DD54639}" srcId="{709AF068-22D0-4C68-A60F-4033E50A31DD}" destId="{54506CEE-F311-488E-BBCE-E7470D4FE591}" srcOrd="1" destOrd="0" parTransId="{55A77C0D-910E-40C0-B626-C4173D3AAEB7}" sibTransId="{6CC5294A-9B5C-41F7-B931-48A75BA39626}"/>
    <dgm:cxn modelId="{3AA34BE9-D1E9-4C06-AB7F-8C2D98C97B55}" srcId="{7853582D-0F15-4485-A562-8811740F09EB}" destId="{CF8B2682-2866-40A8-A2A2-8FFFD8C859F8}" srcOrd="4" destOrd="0" parTransId="{12089520-7CBD-48A0-AEE2-3AAB263993E8}" sibTransId="{D68923FE-8F52-4A1B-9A83-874D540A7475}"/>
    <dgm:cxn modelId="{326E8242-3954-46E0-908C-7EB4A9F4DC23}" type="presParOf" srcId="{C3ADEB62-45F2-4C93-AE84-5C4CB1CCDB3D}" destId="{D7B11DEB-49E2-4FB2-8E6C-2DAD0EB1434E}" srcOrd="0" destOrd="0" presId="urn:microsoft.com/office/officeart/2016/7/layout/HorizontalActionList"/>
    <dgm:cxn modelId="{C0AC74F0-4FC5-4F38-BAB9-DA4C8878D1CB}" type="presParOf" srcId="{D7B11DEB-49E2-4FB2-8E6C-2DAD0EB1434E}" destId="{F46E6F97-B8C5-4397-983E-3FA78579507E}" srcOrd="0" destOrd="0" presId="urn:microsoft.com/office/officeart/2016/7/layout/HorizontalActionList"/>
    <dgm:cxn modelId="{F2F03E8F-208D-47D6-8647-1A8D3C903D12}" type="presParOf" srcId="{D7B11DEB-49E2-4FB2-8E6C-2DAD0EB1434E}" destId="{D81955DF-1EC8-4B4A-B135-4EE3EB8D68B0}" srcOrd="1" destOrd="0" presId="urn:microsoft.com/office/officeart/2016/7/layout/HorizontalActionList"/>
    <dgm:cxn modelId="{B17F334D-FADD-4812-851A-CEECAB507D73}" type="presParOf" srcId="{C3ADEB62-45F2-4C93-AE84-5C4CB1CCDB3D}" destId="{5A222C45-BCFD-4633-9475-98201610C6B8}" srcOrd="1" destOrd="0" presId="urn:microsoft.com/office/officeart/2016/7/layout/HorizontalActionList"/>
    <dgm:cxn modelId="{E382FDFA-1888-4A7B-84CA-7947141EA0F9}" type="presParOf" srcId="{C3ADEB62-45F2-4C93-AE84-5C4CB1CCDB3D}" destId="{707D5D73-DDB2-4208-8C5D-A7274476E30A}" srcOrd="2" destOrd="0" presId="urn:microsoft.com/office/officeart/2016/7/layout/HorizontalActionList"/>
    <dgm:cxn modelId="{2E0D1227-8405-4E9B-B6ED-2CDE229990CB}" type="presParOf" srcId="{707D5D73-DDB2-4208-8C5D-A7274476E30A}" destId="{B156A69A-ADC7-40E4-9FF9-5E447841B46C}" srcOrd="0" destOrd="0" presId="urn:microsoft.com/office/officeart/2016/7/layout/HorizontalActionList"/>
    <dgm:cxn modelId="{32666116-DBB4-48C0-BC16-197E97DF9B36}" type="presParOf" srcId="{707D5D73-DDB2-4208-8C5D-A7274476E30A}" destId="{4ACE4ADE-6DA6-4F5A-A7E7-3468945A6737}" srcOrd="1" destOrd="0" presId="urn:microsoft.com/office/officeart/2016/7/layout/HorizontalActionList"/>
    <dgm:cxn modelId="{E4DE395B-0509-483A-A70D-AFD8703D03D6}" type="presParOf" srcId="{C3ADEB62-45F2-4C93-AE84-5C4CB1CCDB3D}" destId="{5431900D-DD52-4932-8885-C314279A453D}" srcOrd="3" destOrd="0" presId="urn:microsoft.com/office/officeart/2016/7/layout/HorizontalActionList"/>
    <dgm:cxn modelId="{894A43C2-8C22-4C5F-B005-6A042399D40A}" type="presParOf" srcId="{C3ADEB62-45F2-4C93-AE84-5C4CB1CCDB3D}" destId="{240B5E0D-BDB4-4D75-B000-5E17C8A5DAA4}" srcOrd="4" destOrd="0" presId="urn:microsoft.com/office/officeart/2016/7/layout/HorizontalActionList"/>
    <dgm:cxn modelId="{F5B0D07B-2DAB-4CC5-B660-5CB5E35089A0}" type="presParOf" srcId="{240B5E0D-BDB4-4D75-B000-5E17C8A5DAA4}" destId="{4495EEEA-31A3-4CCE-9414-57B743DC8AFE}" srcOrd="0" destOrd="0" presId="urn:microsoft.com/office/officeart/2016/7/layout/HorizontalActionList"/>
    <dgm:cxn modelId="{CCAD167D-8978-48FF-8F41-2C8A5A120881}" type="presParOf" srcId="{240B5E0D-BDB4-4D75-B000-5E17C8A5DAA4}" destId="{99EFD403-3FF6-4C9D-A983-AD959F2ABDF6}" srcOrd="1" destOrd="0" presId="urn:microsoft.com/office/officeart/2016/7/layout/Horizontal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94CA65-EA24-4BA6-A5C3-F6120631127C}"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5B8EFA6D-8263-499A-BE37-F313CBC8A4A0}">
      <dgm:prSet/>
      <dgm:spPr/>
      <dgm:t>
        <a:bodyPr/>
        <a:lstStyle/>
        <a:p>
          <a:r>
            <a:rPr lang="en-CA"/>
            <a:t>The gender gap</a:t>
          </a:r>
          <a:endParaRPr lang="en-US"/>
        </a:p>
      </dgm:t>
    </dgm:pt>
    <dgm:pt modelId="{4D3BABDF-6D9D-452E-8E1D-14767AE5716B}" type="parTrans" cxnId="{B630CFF5-7009-44A9-A383-F9BC418C779F}">
      <dgm:prSet/>
      <dgm:spPr/>
      <dgm:t>
        <a:bodyPr/>
        <a:lstStyle/>
        <a:p>
          <a:endParaRPr lang="en-US"/>
        </a:p>
      </dgm:t>
    </dgm:pt>
    <dgm:pt modelId="{35E788C5-51C0-45F5-97AC-11871F04E19F}" type="sibTrans" cxnId="{B630CFF5-7009-44A9-A383-F9BC418C779F}">
      <dgm:prSet/>
      <dgm:spPr/>
      <dgm:t>
        <a:bodyPr/>
        <a:lstStyle/>
        <a:p>
          <a:endParaRPr lang="en-US"/>
        </a:p>
      </dgm:t>
    </dgm:pt>
    <dgm:pt modelId="{DB76F186-1296-4392-82B7-806B3310D7B7}">
      <dgm:prSet/>
      <dgm:spPr/>
      <dgm:t>
        <a:bodyPr/>
        <a:lstStyle/>
        <a:p>
          <a:r>
            <a:rPr lang="en-CA"/>
            <a:t>2013-2017: 11% of women in global workforce </a:t>
          </a:r>
          <a:r>
            <a:rPr lang="en-CA" i="1"/>
            <a:t>(ISC</a:t>
          </a:r>
          <a:r>
            <a:rPr lang="en-CA" i="1" baseline="30000"/>
            <a:t>2</a:t>
          </a:r>
          <a:r>
            <a:rPr lang="en-CA" i="1"/>
            <a:t>, etc.)</a:t>
          </a:r>
          <a:endParaRPr lang="en-US"/>
        </a:p>
      </dgm:t>
    </dgm:pt>
    <dgm:pt modelId="{2064A1CD-CACC-4DC6-BD30-D385ACDBD310}" type="parTrans" cxnId="{A4C1B598-AC77-4E7D-B98D-1551BD93D1C4}">
      <dgm:prSet/>
      <dgm:spPr/>
      <dgm:t>
        <a:bodyPr/>
        <a:lstStyle/>
        <a:p>
          <a:endParaRPr lang="en-US"/>
        </a:p>
      </dgm:t>
    </dgm:pt>
    <dgm:pt modelId="{58FCD385-E206-450C-95E8-83904E6FEC2A}" type="sibTrans" cxnId="{A4C1B598-AC77-4E7D-B98D-1551BD93D1C4}">
      <dgm:prSet/>
      <dgm:spPr/>
      <dgm:t>
        <a:bodyPr/>
        <a:lstStyle/>
        <a:p>
          <a:endParaRPr lang="en-US"/>
        </a:p>
      </dgm:t>
    </dgm:pt>
    <dgm:pt modelId="{54BDA279-83F1-40E2-A4AE-47AA0AEE294B}">
      <dgm:prSet/>
      <dgm:spPr/>
      <dgm:t>
        <a:bodyPr/>
        <a:lstStyle/>
        <a:p>
          <a:r>
            <a:rPr lang="en-CA"/>
            <a:t>2019: 24% of women in global workforce </a:t>
          </a:r>
          <a:r>
            <a:rPr lang="en-CA" i="1"/>
            <a:t>(ISC</a:t>
          </a:r>
          <a:r>
            <a:rPr lang="en-CA" i="1" baseline="30000"/>
            <a:t>2</a:t>
          </a:r>
          <a:r>
            <a:rPr lang="en-CA" i="1"/>
            <a:t>)</a:t>
          </a:r>
          <a:endParaRPr lang="en-US"/>
        </a:p>
      </dgm:t>
    </dgm:pt>
    <dgm:pt modelId="{131037BD-D02B-497B-86DE-82E5F65062EC}" type="parTrans" cxnId="{F8C9327D-0D96-417E-B437-253C1841433A}">
      <dgm:prSet/>
      <dgm:spPr/>
      <dgm:t>
        <a:bodyPr/>
        <a:lstStyle/>
        <a:p>
          <a:endParaRPr lang="en-US"/>
        </a:p>
      </dgm:t>
    </dgm:pt>
    <dgm:pt modelId="{BCDFACBD-A28E-452B-BCFC-25225BCD2661}" type="sibTrans" cxnId="{F8C9327D-0D96-417E-B437-253C1841433A}">
      <dgm:prSet/>
      <dgm:spPr/>
      <dgm:t>
        <a:bodyPr/>
        <a:lstStyle/>
        <a:p>
          <a:endParaRPr lang="en-US"/>
        </a:p>
      </dgm:t>
    </dgm:pt>
    <dgm:pt modelId="{6E1688F9-F039-4D0A-8BBF-91EEB5D8EA58}">
      <dgm:prSet/>
      <dgm:spPr/>
      <dgm:t>
        <a:bodyPr/>
        <a:lstStyle/>
        <a:p>
          <a:r>
            <a:rPr lang="en-CA"/>
            <a:t>Racial diversity</a:t>
          </a:r>
          <a:endParaRPr lang="en-US"/>
        </a:p>
      </dgm:t>
    </dgm:pt>
    <dgm:pt modelId="{C26B6216-7811-4AE6-90C3-8150D9008FC5}" type="parTrans" cxnId="{1793E268-C33B-43CF-9902-49E5BCF2D480}">
      <dgm:prSet/>
      <dgm:spPr/>
      <dgm:t>
        <a:bodyPr/>
        <a:lstStyle/>
        <a:p>
          <a:endParaRPr lang="en-US"/>
        </a:p>
      </dgm:t>
    </dgm:pt>
    <dgm:pt modelId="{508A7F59-E8D0-4D94-AA8A-C91C42EE0BC9}" type="sibTrans" cxnId="{1793E268-C33B-43CF-9902-49E5BCF2D480}">
      <dgm:prSet/>
      <dgm:spPr/>
      <dgm:t>
        <a:bodyPr/>
        <a:lstStyle/>
        <a:p>
          <a:endParaRPr lang="en-US"/>
        </a:p>
      </dgm:t>
    </dgm:pt>
    <dgm:pt modelId="{48C60670-ECB3-4C36-B246-30B5B743F0D1}">
      <dgm:prSet/>
      <dgm:spPr/>
      <dgm:t>
        <a:bodyPr/>
        <a:lstStyle/>
        <a:p>
          <a:r>
            <a:rPr lang="en-CA"/>
            <a:t>2016: 26% of minorities in global workforce </a:t>
          </a:r>
          <a:r>
            <a:rPr lang="en-CA" i="1"/>
            <a:t>(ISC</a:t>
          </a:r>
          <a:r>
            <a:rPr lang="en-CA" i="1" baseline="30000"/>
            <a:t>2</a:t>
          </a:r>
          <a:r>
            <a:rPr lang="en-CA" i="1"/>
            <a:t>)</a:t>
          </a:r>
          <a:endParaRPr lang="en-US"/>
        </a:p>
      </dgm:t>
    </dgm:pt>
    <dgm:pt modelId="{DA4FDA3D-43BD-4A07-9C8E-CA64060D1354}" type="parTrans" cxnId="{82CC76BF-4FBB-46C7-97EA-587FF53F8CD4}">
      <dgm:prSet/>
      <dgm:spPr/>
      <dgm:t>
        <a:bodyPr/>
        <a:lstStyle/>
        <a:p>
          <a:endParaRPr lang="en-US"/>
        </a:p>
      </dgm:t>
    </dgm:pt>
    <dgm:pt modelId="{6250DACC-56C4-4016-B04E-4CAB47663B85}" type="sibTrans" cxnId="{82CC76BF-4FBB-46C7-97EA-587FF53F8CD4}">
      <dgm:prSet/>
      <dgm:spPr/>
      <dgm:t>
        <a:bodyPr/>
        <a:lstStyle/>
        <a:p>
          <a:endParaRPr lang="en-US"/>
        </a:p>
      </dgm:t>
    </dgm:pt>
    <dgm:pt modelId="{7DF6BAAA-5AB1-4F54-8B50-757D86741140}">
      <dgm:prSet/>
      <dgm:spPr/>
      <dgm:t>
        <a:bodyPr/>
        <a:lstStyle/>
        <a:p>
          <a:r>
            <a:rPr lang="en-CA" dirty="0"/>
            <a:t>2017: 39% of minorities in large corporations </a:t>
          </a:r>
          <a:r>
            <a:rPr lang="en-CA" i="1" dirty="0"/>
            <a:t>(Information is Beautiful)</a:t>
          </a:r>
          <a:endParaRPr lang="en-US" dirty="0"/>
        </a:p>
      </dgm:t>
    </dgm:pt>
    <dgm:pt modelId="{C28CBAD1-F573-476A-AC95-6878B9B5C4B9}" type="parTrans" cxnId="{4F8A0322-6293-427C-8101-B6E4310CC74C}">
      <dgm:prSet/>
      <dgm:spPr/>
      <dgm:t>
        <a:bodyPr/>
        <a:lstStyle/>
        <a:p>
          <a:endParaRPr lang="en-US"/>
        </a:p>
      </dgm:t>
    </dgm:pt>
    <dgm:pt modelId="{03020C3A-BA77-4EDB-9524-1AA0697EA312}" type="sibTrans" cxnId="{4F8A0322-6293-427C-8101-B6E4310CC74C}">
      <dgm:prSet/>
      <dgm:spPr/>
      <dgm:t>
        <a:bodyPr/>
        <a:lstStyle/>
        <a:p>
          <a:endParaRPr lang="en-US"/>
        </a:p>
      </dgm:t>
    </dgm:pt>
    <dgm:pt modelId="{DF20F39B-81CC-48F4-B966-5F02FFD04468}" type="pres">
      <dgm:prSet presAssocID="{D694CA65-EA24-4BA6-A5C3-F6120631127C}" presName="linear" presStyleCnt="0">
        <dgm:presLayoutVars>
          <dgm:dir/>
          <dgm:animLvl val="lvl"/>
          <dgm:resizeHandles val="exact"/>
        </dgm:presLayoutVars>
      </dgm:prSet>
      <dgm:spPr/>
    </dgm:pt>
    <dgm:pt modelId="{468BE437-EBB4-4EAE-BAFC-CE4E07662B29}" type="pres">
      <dgm:prSet presAssocID="{5B8EFA6D-8263-499A-BE37-F313CBC8A4A0}" presName="parentLin" presStyleCnt="0"/>
      <dgm:spPr/>
    </dgm:pt>
    <dgm:pt modelId="{52EC9C69-DDA2-4A98-9125-1D8B9D1CAB78}" type="pres">
      <dgm:prSet presAssocID="{5B8EFA6D-8263-499A-BE37-F313CBC8A4A0}" presName="parentLeftMargin" presStyleLbl="node1" presStyleIdx="0" presStyleCnt="2"/>
      <dgm:spPr/>
    </dgm:pt>
    <dgm:pt modelId="{0A4844AC-B765-4B88-A41E-40F949CDB2B2}" type="pres">
      <dgm:prSet presAssocID="{5B8EFA6D-8263-499A-BE37-F313CBC8A4A0}" presName="parentText" presStyleLbl="node1" presStyleIdx="0" presStyleCnt="2">
        <dgm:presLayoutVars>
          <dgm:chMax val="0"/>
          <dgm:bulletEnabled val="1"/>
        </dgm:presLayoutVars>
      </dgm:prSet>
      <dgm:spPr/>
    </dgm:pt>
    <dgm:pt modelId="{62EAC2AB-CFCA-4780-8889-AE766A402755}" type="pres">
      <dgm:prSet presAssocID="{5B8EFA6D-8263-499A-BE37-F313CBC8A4A0}" presName="negativeSpace" presStyleCnt="0"/>
      <dgm:spPr/>
    </dgm:pt>
    <dgm:pt modelId="{E7A8568C-A0EF-4AAF-AC07-C3D04ECB75DD}" type="pres">
      <dgm:prSet presAssocID="{5B8EFA6D-8263-499A-BE37-F313CBC8A4A0}" presName="childText" presStyleLbl="conFgAcc1" presStyleIdx="0" presStyleCnt="2">
        <dgm:presLayoutVars>
          <dgm:bulletEnabled val="1"/>
        </dgm:presLayoutVars>
      </dgm:prSet>
      <dgm:spPr/>
    </dgm:pt>
    <dgm:pt modelId="{81E8410B-D501-49AE-A8E3-B87061981CF0}" type="pres">
      <dgm:prSet presAssocID="{35E788C5-51C0-45F5-97AC-11871F04E19F}" presName="spaceBetweenRectangles" presStyleCnt="0"/>
      <dgm:spPr/>
    </dgm:pt>
    <dgm:pt modelId="{D7B39634-28E5-41C1-A3E7-AFE3EBD924A5}" type="pres">
      <dgm:prSet presAssocID="{6E1688F9-F039-4D0A-8BBF-91EEB5D8EA58}" presName="parentLin" presStyleCnt="0"/>
      <dgm:spPr/>
    </dgm:pt>
    <dgm:pt modelId="{0354D862-D04C-49BB-B9BC-89B2F0811684}" type="pres">
      <dgm:prSet presAssocID="{6E1688F9-F039-4D0A-8BBF-91EEB5D8EA58}" presName="parentLeftMargin" presStyleLbl="node1" presStyleIdx="0" presStyleCnt="2"/>
      <dgm:spPr/>
    </dgm:pt>
    <dgm:pt modelId="{29F09B83-B189-4BD3-A0A4-900DA258DA99}" type="pres">
      <dgm:prSet presAssocID="{6E1688F9-F039-4D0A-8BBF-91EEB5D8EA58}" presName="parentText" presStyleLbl="node1" presStyleIdx="1" presStyleCnt="2">
        <dgm:presLayoutVars>
          <dgm:chMax val="0"/>
          <dgm:bulletEnabled val="1"/>
        </dgm:presLayoutVars>
      </dgm:prSet>
      <dgm:spPr/>
    </dgm:pt>
    <dgm:pt modelId="{759593D8-B82D-4560-A1E1-47410DA146CF}" type="pres">
      <dgm:prSet presAssocID="{6E1688F9-F039-4D0A-8BBF-91EEB5D8EA58}" presName="negativeSpace" presStyleCnt="0"/>
      <dgm:spPr/>
    </dgm:pt>
    <dgm:pt modelId="{57587AC6-E938-461E-96D1-988905BAD515}" type="pres">
      <dgm:prSet presAssocID="{6E1688F9-F039-4D0A-8BBF-91EEB5D8EA58}" presName="childText" presStyleLbl="conFgAcc1" presStyleIdx="1" presStyleCnt="2">
        <dgm:presLayoutVars>
          <dgm:bulletEnabled val="1"/>
        </dgm:presLayoutVars>
      </dgm:prSet>
      <dgm:spPr/>
    </dgm:pt>
  </dgm:ptLst>
  <dgm:cxnLst>
    <dgm:cxn modelId="{EB3D3F19-895B-44F8-AB0A-158799188459}" type="presOf" srcId="{DB76F186-1296-4392-82B7-806B3310D7B7}" destId="{E7A8568C-A0EF-4AAF-AC07-C3D04ECB75DD}" srcOrd="0" destOrd="0" presId="urn:microsoft.com/office/officeart/2005/8/layout/list1"/>
    <dgm:cxn modelId="{4F8A0322-6293-427C-8101-B6E4310CC74C}" srcId="{6E1688F9-F039-4D0A-8BBF-91EEB5D8EA58}" destId="{7DF6BAAA-5AB1-4F54-8B50-757D86741140}" srcOrd="1" destOrd="0" parTransId="{C28CBAD1-F573-476A-AC95-6878B9B5C4B9}" sibTransId="{03020C3A-BA77-4EDB-9524-1AA0697EA312}"/>
    <dgm:cxn modelId="{486FD534-42D5-4EF0-8CC6-9A9F17D902D1}" type="presOf" srcId="{5B8EFA6D-8263-499A-BE37-F313CBC8A4A0}" destId="{52EC9C69-DDA2-4A98-9125-1D8B9D1CAB78}" srcOrd="0" destOrd="0" presId="urn:microsoft.com/office/officeart/2005/8/layout/list1"/>
    <dgm:cxn modelId="{7DD1383B-8F62-42EE-AF2F-0C6289E51661}" type="presOf" srcId="{6E1688F9-F039-4D0A-8BBF-91EEB5D8EA58}" destId="{0354D862-D04C-49BB-B9BC-89B2F0811684}" srcOrd="0" destOrd="0" presId="urn:microsoft.com/office/officeart/2005/8/layout/list1"/>
    <dgm:cxn modelId="{B6815C5B-1FF9-4111-8290-A8AAD76D8687}" type="presOf" srcId="{D694CA65-EA24-4BA6-A5C3-F6120631127C}" destId="{DF20F39B-81CC-48F4-B966-5F02FFD04468}" srcOrd="0" destOrd="0" presId="urn:microsoft.com/office/officeart/2005/8/layout/list1"/>
    <dgm:cxn modelId="{1793E268-C33B-43CF-9902-49E5BCF2D480}" srcId="{D694CA65-EA24-4BA6-A5C3-F6120631127C}" destId="{6E1688F9-F039-4D0A-8BBF-91EEB5D8EA58}" srcOrd="1" destOrd="0" parTransId="{C26B6216-7811-4AE6-90C3-8150D9008FC5}" sibTransId="{508A7F59-E8D0-4D94-AA8A-C91C42EE0BC9}"/>
    <dgm:cxn modelId="{F8C9327D-0D96-417E-B437-253C1841433A}" srcId="{5B8EFA6D-8263-499A-BE37-F313CBC8A4A0}" destId="{54BDA279-83F1-40E2-A4AE-47AA0AEE294B}" srcOrd="1" destOrd="0" parTransId="{131037BD-D02B-497B-86DE-82E5F65062EC}" sibTransId="{BCDFACBD-A28E-452B-BCFC-25225BCD2661}"/>
    <dgm:cxn modelId="{4487CD89-5FE3-4CF3-BC3D-D70D5FB00B6C}" type="presOf" srcId="{48C60670-ECB3-4C36-B246-30B5B743F0D1}" destId="{57587AC6-E938-461E-96D1-988905BAD515}" srcOrd="0" destOrd="0" presId="urn:microsoft.com/office/officeart/2005/8/layout/list1"/>
    <dgm:cxn modelId="{A4C1B598-AC77-4E7D-B98D-1551BD93D1C4}" srcId="{5B8EFA6D-8263-499A-BE37-F313CBC8A4A0}" destId="{DB76F186-1296-4392-82B7-806B3310D7B7}" srcOrd="0" destOrd="0" parTransId="{2064A1CD-CACC-4DC6-BD30-D385ACDBD310}" sibTransId="{58FCD385-E206-450C-95E8-83904E6FEC2A}"/>
    <dgm:cxn modelId="{82CC76BF-4FBB-46C7-97EA-587FF53F8CD4}" srcId="{6E1688F9-F039-4D0A-8BBF-91EEB5D8EA58}" destId="{48C60670-ECB3-4C36-B246-30B5B743F0D1}" srcOrd="0" destOrd="0" parTransId="{DA4FDA3D-43BD-4A07-9C8E-CA64060D1354}" sibTransId="{6250DACC-56C4-4016-B04E-4CAB47663B85}"/>
    <dgm:cxn modelId="{BDFCCCC1-310B-4E24-A540-07897E76E104}" type="presOf" srcId="{5B8EFA6D-8263-499A-BE37-F313CBC8A4A0}" destId="{0A4844AC-B765-4B88-A41E-40F949CDB2B2}" srcOrd="1" destOrd="0" presId="urn:microsoft.com/office/officeart/2005/8/layout/list1"/>
    <dgm:cxn modelId="{110860E7-501A-49A7-BFF9-BC720D094CDC}" type="presOf" srcId="{6E1688F9-F039-4D0A-8BBF-91EEB5D8EA58}" destId="{29F09B83-B189-4BD3-A0A4-900DA258DA99}" srcOrd="1" destOrd="0" presId="urn:microsoft.com/office/officeart/2005/8/layout/list1"/>
    <dgm:cxn modelId="{54B7B2F2-570F-4DC5-AF70-72F25B730223}" type="presOf" srcId="{54BDA279-83F1-40E2-A4AE-47AA0AEE294B}" destId="{E7A8568C-A0EF-4AAF-AC07-C3D04ECB75DD}" srcOrd="0" destOrd="1" presId="urn:microsoft.com/office/officeart/2005/8/layout/list1"/>
    <dgm:cxn modelId="{B630CFF5-7009-44A9-A383-F9BC418C779F}" srcId="{D694CA65-EA24-4BA6-A5C3-F6120631127C}" destId="{5B8EFA6D-8263-499A-BE37-F313CBC8A4A0}" srcOrd="0" destOrd="0" parTransId="{4D3BABDF-6D9D-452E-8E1D-14767AE5716B}" sibTransId="{35E788C5-51C0-45F5-97AC-11871F04E19F}"/>
    <dgm:cxn modelId="{B1350FF6-4032-4AF2-A581-FE8BFC007513}" type="presOf" srcId="{7DF6BAAA-5AB1-4F54-8B50-757D86741140}" destId="{57587AC6-E938-461E-96D1-988905BAD515}" srcOrd="0" destOrd="1" presId="urn:microsoft.com/office/officeart/2005/8/layout/list1"/>
    <dgm:cxn modelId="{8FFABF76-6241-4210-9291-839CB56527D7}" type="presParOf" srcId="{DF20F39B-81CC-48F4-B966-5F02FFD04468}" destId="{468BE437-EBB4-4EAE-BAFC-CE4E07662B29}" srcOrd="0" destOrd="0" presId="urn:microsoft.com/office/officeart/2005/8/layout/list1"/>
    <dgm:cxn modelId="{E5DBB043-55C6-496B-9974-705D0FD062A3}" type="presParOf" srcId="{468BE437-EBB4-4EAE-BAFC-CE4E07662B29}" destId="{52EC9C69-DDA2-4A98-9125-1D8B9D1CAB78}" srcOrd="0" destOrd="0" presId="urn:microsoft.com/office/officeart/2005/8/layout/list1"/>
    <dgm:cxn modelId="{6BDF2C94-EB66-40C7-9172-900A53F167FB}" type="presParOf" srcId="{468BE437-EBB4-4EAE-BAFC-CE4E07662B29}" destId="{0A4844AC-B765-4B88-A41E-40F949CDB2B2}" srcOrd="1" destOrd="0" presId="urn:microsoft.com/office/officeart/2005/8/layout/list1"/>
    <dgm:cxn modelId="{4AD99D7F-3C95-412A-8F3E-4F4CB56DC77A}" type="presParOf" srcId="{DF20F39B-81CC-48F4-B966-5F02FFD04468}" destId="{62EAC2AB-CFCA-4780-8889-AE766A402755}" srcOrd="1" destOrd="0" presId="urn:microsoft.com/office/officeart/2005/8/layout/list1"/>
    <dgm:cxn modelId="{E4E91129-529F-4464-82FD-5ABCBBEE6959}" type="presParOf" srcId="{DF20F39B-81CC-48F4-B966-5F02FFD04468}" destId="{E7A8568C-A0EF-4AAF-AC07-C3D04ECB75DD}" srcOrd="2" destOrd="0" presId="urn:microsoft.com/office/officeart/2005/8/layout/list1"/>
    <dgm:cxn modelId="{6852E471-A453-4BF4-9C1A-9F9F6679CDF4}" type="presParOf" srcId="{DF20F39B-81CC-48F4-B966-5F02FFD04468}" destId="{81E8410B-D501-49AE-A8E3-B87061981CF0}" srcOrd="3" destOrd="0" presId="urn:microsoft.com/office/officeart/2005/8/layout/list1"/>
    <dgm:cxn modelId="{30916094-7D03-46CA-9EDA-C11704F2870E}" type="presParOf" srcId="{DF20F39B-81CC-48F4-B966-5F02FFD04468}" destId="{D7B39634-28E5-41C1-A3E7-AFE3EBD924A5}" srcOrd="4" destOrd="0" presId="urn:microsoft.com/office/officeart/2005/8/layout/list1"/>
    <dgm:cxn modelId="{1D725F06-9892-43B8-B15F-F6E20DA4C22A}" type="presParOf" srcId="{D7B39634-28E5-41C1-A3E7-AFE3EBD924A5}" destId="{0354D862-D04C-49BB-B9BC-89B2F0811684}" srcOrd="0" destOrd="0" presId="urn:microsoft.com/office/officeart/2005/8/layout/list1"/>
    <dgm:cxn modelId="{BB4D9FFC-7D39-44F8-8FBC-BB170E7FC717}" type="presParOf" srcId="{D7B39634-28E5-41C1-A3E7-AFE3EBD924A5}" destId="{29F09B83-B189-4BD3-A0A4-900DA258DA99}" srcOrd="1" destOrd="0" presId="urn:microsoft.com/office/officeart/2005/8/layout/list1"/>
    <dgm:cxn modelId="{6F9F4394-6334-4FE1-BD7E-8359DA3261BA}" type="presParOf" srcId="{DF20F39B-81CC-48F4-B966-5F02FFD04468}" destId="{759593D8-B82D-4560-A1E1-47410DA146CF}" srcOrd="5" destOrd="0" presId="urn:microsoft.com/office/officeart/2005/8/layout/list1"/>
    <dgm:cxn modelId="{BA55FA8B-D900-441C-B2BA-A17007D472EA}" type="presParOf" srcId="{DF20F39B-81CC-48F4-B966-5F02FFD04468}" destId="{57587AC6-E938-461E-96D1-988905BAD51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F101A0-78B7-4994-AA45-C01DBB091D0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12763E6-728B-4A21-80BC-6B8834867841}">
      <dgm:prSet/>
      <dgm:spPr/>
      <dgm:t>
        <a:bodyPr/>
        <a:lstStyle/>
        <a:p>
          <a:r>
            <a:rPr lang="en-CA" dirty="0"/>
            <a:t>Diversity quotas &amp; the “talent race”</a:t>
          </a:r>
          <a:endParaRPr lang="en-US" dirty="0"/>
        </a:p>
      </dgm:t>
    </dgm:pt>
    <dgm:pt modelId="{07FD5647-C005-4878-8D1E-918974B5C862}" type="parTrans" cxnId="{D3123190-716C-4E99-9362-A4A64CC6E678}">
      <dgm:prSet/>
      <dgm:spPr/>
      <dgm:t>
        <a:bodyPr/>
        <a:lstStyle/>
        <a:p>
          <a:endParaRPr lang="en-US"/>
        </a:p>
      </dgm:t>
    </dgm:pt>
    <dgm:pt modelId="{0E256741-E1D6-412B-8577-AF6403B8ED77}" type="sibTrans" cxnId="{D3123190-716C-4E99-9362-A4A64CC6E678}">
      <dgm:prSet/>
      <dgm:spPr/>
      <dgm:t>
        <a:bodyPr/>
        <a:lstStyle/>
        <a:p>
          <a:endParaRPr lang="en-US"/>
        </a:p>
      </dgm:t>
    </dgm:pt>
    <dgm:pt modelId="{CF8E1D75-64C8-4BFB-8191-064E2DBD111B}">
      <dgm:prSet/>
      <dgm:spPr/>
      <dgm:t>
        <a:bodyPr/>
        <a:lstStyle/>
        <a:p>
          <a:r>
            <a:rPr lang="en-CA"/>
            <a:t>Development of security controls &amp; resulting biases</a:t>
          </a:r>
          <a:endParaRPr lang="en-US"/>
        </a:p>
      </dgm:t>
    </dgm:pt>
    <dgm:pt modelId="{D6E27849-2F87-44FA-AF4D-6E53679AC67E}" type="parTrans" cxnId="{4EB06560-B2A1-4613-ADBD-2452360785B6}">
      <dgm:prSet/>
      <dgm:spPr/>
      <dgm:t>
        <a:bodyPr/>
        <a:lstStyle/>
        <a:p>
          <a:endParaRPr lang="en-US"/>
        </a:p>
      </dgm:t>
    </dgm:pt>
    <dgm:pt modelId="{CBECA404-FCC7-43BB-9325-02A9C3685ABD}" type="sibTrans" cxnId="{4EB06560-B2A1-4613-ADBD-2452360785B6}">
      <dgm:prSet/>
      <dgm:spPr/>
      <dgm:t>
        <a:bodyPr/>
        <a:lstStyle/>
        <a:p>
          <a:endParaRPr lang="en-US"/>
        </a:p>
      </dgm:t>
    </dgm:pt>
    <dgm:pt modelId="{D6310B03-6FA7-4C6B-B731-FD90EE085C8B}">
      <dgm:prSet/>
      <dgm:spPr/>
      <dgm:t>
        <a:bodyPr/>
        <a:lstStyle/>
        <a:p>
          <a:r>
            <a:rPr lang="en-CA"/>
            <a:t>Again, the Skills Gap</a:t>
          </a:r>
          <a:endParaRPr lang="en-US"/>
        </a:p>
      </dgm:t>
    </dgm:pt>
    <dgm:pt modelId="{718BD63B-B1F0-4AF0-9993-8CA1C6563588}" type="parTrans" cxnId="{755CD589-F719-4F7F-B612-5CD102D7F44B}">
      <dgm:prSet/>
      <dgm:spPr/>
      <dgm:t>
        <a:bodyPr/>
        <a:lstStyle/>
        <a:p>
          <a:endParaRPr lang="en-US"/>
        </a:p>
      </dgm:t>
    </dgm:pt>
    <dgm:pt modelId="{9BBF5536-A380-4BE8-A1CA-A6F39F78D6AA}" type="sibTrans" cxnId="{755CD589-F719-4F7F-B612-5CD102D7F44B}">
      <dgm:prSet/>
      <dgm:spPr/>
      <dgm:t>
        <a:bodyPr/>
        <a:lstStyle/>
        <a:p>
          <a:endParaRPr lang="en-US"/>
        </a:p>
      </dgm:t>
    </dgm:pt>
    <dgm:pt modelId="{E4CDD33D-7E2B-4113-BAC8-5CC00C79488D}" type="pres">
      <dgm:prSet presAssocID="{45F101A0-78B7-4994-AA45-C01DBB091D08}" presName="root" presStyleCnt="0">
        <dgm:presLayoutVars>
          <dgm:dir/>
          <dgm:resizeHandles val="exact"/>
        </dgm:presLayoutVars>
      </dgm:prSet>
      <dgm:spPr/>
    </dgm:pt>
    <dgm:pt modelId="{69125A52-942F-44AD-BA91-C8BD80E4FD94}" type="pres">
      <dgm:prSet presAssocID="{712763E6-728B-4A21-80BC-6B8834867841}" presName="compNode" presStyleCnt="0"/>
      <dgm:spPr/>
    </dgm:pt>
    <dgm:pt modelId="{EEF9D1CD-1B3F-47DD-AD37-D18639A88A04}" type="pres">
      <dgm:prSet presAssocID="{712763E6-728B-4A21-80BC-6B8834867841}" presName="bgRect" presStyleLbl="bgShp" presStyleIdx="0" presStyleCnt="3"/>
      <dgm:spPr/>
    </dgm:pt>
    <dgm:pt modelId="{2BEFDC99-9085-40EC-9701-C91B206143A1}" type="pres">
      <dgm:prSet presAssocID="{712763E6-728B-4A21-80BC-6B88348678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success"/>
        </a:ext>
      </dgm:extLst>
    </dgm:pt>
    <dgm:pt modelId="{A3FE2C3E-EC98-4EF6-9472-25BD6B7C4F87}" type="pres">
      <dgm:prSet presAssocID="{712763E6-728B-4A21-80BC-6B8834867841}" presName="spaceRect" presStyleCnt="0"/>
      <dgm:spPr/>
    </dgm:pt>
    <dgm:pt modelId="{92D62CA7-FCE6-4A60-A9A9-CC5B22538E12}" type="pres">
      <dgm:prSet presAssocID="{712763E6-728B-4A21-80BC-6B8834867841}" presName="parTx" presStyleLbl="revTx" presStyleIdx="0" presStyleCnt="3">
        <dgm:presLayoutVars>
          <dgm:chMax val="0"/>
          <dgm:chPref val="0"/>
        </dgm:presLayoutVars>
      </dgm:prSet>
      <dgm:spPr/>
    </dgm:pt>
    <dgm:pt modelId="{F589B65E-D6ED-4056-9212-FE29DC9B7963}" type="pres">
      <dgm:prSet presAssocID="{0E256741-E1D6-412B-8577-AF6403B8ED77}" presName="sibTrans" presStyleCnt="0"/>
      <dgm:spPr/>
    </dgm:pt>
    <dgm:pt modelId="{B52DC6B7-0D37-4128-863C-A6246C269E15}" type="pres">
      <dgm:prSet presAssocID="{CF8E1D75-64C8-4BFB-8191-064E2DBD111B}" presName="compNode" presStyleCnt="0"/>
      <dgm:spPr/>
    </dgm:pt>
    <dgm:pt modelId="{7E63DBEC-7239-49C5-B597-77E4EADECC3E}" type="pres">
      <dgm:prSet presAssocID="{CF8E1D75-64C8-4BFB-8191-064E2DBD111B}" presName="bgRect" presStyleLbl="bgShp" presStyleIdx="1" presStyleCnt="3"/>
      <dgm:spPr/>
    </dgm:pt>
    <dgm:pt modelId="{E3C9E712-3EF5-4F79-902C-98128B8F2567}" type="pres">
      <dgm:prSet presAssocID="{CF8E1D75-64C8-4BFB-8191-064E2DBD11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Secure"/>
        </a:ext>
      </dgm:extLst>
    </dgm:pt>
    <dgm:pt modelId="{4B107BBD-F39D-418B-8620-67BE3E0D0673}" type="pres">
      <dgm:prSet presAssocID="{CF8E1D75-64C8-4BFB-8191-064E2DBD111B}" presName="spaceRect" presStyleCnt="0"/>
      <dgm:spPr/>
    </dgm:pt>
    <dgm:pt modelId="{B31E8CB5-B666-47BB-8DA6-778DE227267A}" type="pres">
      <dgm:prSet presAssocID="{CF8E1D75-64C8-4BFB-8191-064E2DBD111B}" presName="parTx" presStyleLbl="revTx" presStyleIdx="1" presStyleCnt="3">
        <dgm:presLayoutVars>
          <dgm:chMax val="0"/>
          <dgm:chPref val="0"/>
        </dgm:presLayoutVars>
      </dgm:prSet>
      <dgm:spPr/>
    </dgm:pt>
    <dgm:pt modelId="{67F7CD3E-72D8-410E-A35C-BCF62D3B7454}" type="pres">
      <dgm:prSet presAssocID="{CBECA404-FCC7-43BB-9325-02A9C3685ABD}" presName="sibTrans" presStyleCnt="0"/>
      <dgm:spPr/>
    </dgm:pt>
    <dgm:pt modelId="{59261107-5DC0-430D-B2FC-471D35DBB501}" type="pres">
      <dgm:prSet presAssocID="{D6310B03-6FA7-4C6B-B731-FD90EE085C8B}" presName="compNode" presStyleCnt="0"/>
      <dgm:spPr/>
    </dgm:pt>
    <dgm:pt modelId="{0D464AFE-C23D-48FE-ADDB-43966E834D6F}" type="pres">
      <dgm:prSet presAssocID="{D6310B03-6FA7-4C6B-B731-FD90EE085C8B}" presName="bgRect" presStyleLbl="bgShp" presStyleIdx="2" presStyleCnt="3"/>
      <dgm:spPr/>
    </dgm:pt>
    <dgm:pt modelId="{CD8A423A-590C-43B0-88BF-2DA3946273F0}" type="pres">
      <dgm:prSet presAssocID="{D6310B03-6FA7-4C6B-B731-FD90EE085C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
        </a:ext>
      </dgm:extLst>
    </dgm:pt>
    <dgm:pt modelId="{70505882-2E39-47B0-8253-B3FBBA89C271}" type="pres">
      <dgm:prSet presAssocID="{D6310B03-6FA7-4C6B-B731-FD90EE085C8B}" presName="spaceRect" presStyleCnt="0"/>
      <dgm:spPr/>
    </dgm:pt>
    <dgm:pt modelId="{4F3F0E5C-5F51-4E24-B509-D755E2607E63}" type="pres">
      <dgm:prSet presAssocID="{D6310B03-6FA7-4C6B-B731-FD90EE085C8B}" presName="parTx" presStyleLbl="revTx" presStyleIdx="2" presStyleCnt="3">
        <dgm:presLayoutVars>
          <dgm:chMax val="0"/>
          <dgm:chPref val="0"/>
        </dgm:presLayoutVars>
      </dgm:prSet>
      <dgm:spPr/>
    </dgm:pt>
  </dgm:ptLst>
  <dgm:cxnLst>
    <dgm:cxn modelId="{01F56901-816A-4585-A37B-60291FADC252}" type="presOf" srcId="{CF8E1D75-64C8-4BFB-8191-064E2DBD111B}" destId="{B31E8CB5-B666-47BB-8DA6-778DE227267A}" srcOrd="0" destOrd="0" presId="urn:microsoft.com/office/officeart/2018/2/layout/IconVerticalSolidList"/>
    <dgm:cxn modelId="{4EB06560-B2A1-4613-ADBD-2452360785B6}" srcId="{45F101A0-78B7-4994-AA45-C01DBB091D08}" destId="{CF8E1D75-64C8-4BFB-8191-064E2DBD111B}" srcOrd="1" destOrd="0" parTransId="{D6E27849-2F87-44FA-AF4D-6E53679AC67E}" sibTransId="{CBECA404-FCC7-43BB-9325-02A9C3685ABD}"/>
    <dgm:cxn modelId="{DF38AD88-2FF2-417F-9A55-EF8A617DE6D5}" type="presOf" srcId="{712763E6-728B-4A21-80BC-6B8834867841}" destId="{92D62CA7-FCE6-4A60-A9A9-CC5B22538E12}" srcOrd="0" destOrd="0" presId="urn:microsoft.com/office/officeart/2018/2/layout/IconVerticalSolidList"/>
    <dgm:cxn modelId="{755CD589-F719-4F7F-B612-5CD102D7F44B}" srcId="{45F101A0-78B7-4994-AA45-C01DBB091D08}" destId="{D6310B03-6FA7-4C6B-B731-FD90EE085C8B}" srcOrd="2" destOrd="0" parTransId="{718BD63B-B1F0-4AF0-9993-8CA1C6563588}" sibTransId="{9BBF5536-A380-4BE8-A1CA-A6F39F78D6AA}"/>
    <dgm:cxn modelId="{D3123190-716C-4E99-9362-A4A64CC6E678}" srcId="{45F101A0-78B7-4994-AA45-C01DBB091D08}" destId="{712763E6-728B-4A21-80BC-6B8834867841}" srcOrd="0" destOrd="0" parTransId="{07FD5647-C005-4878-8D1E-918974B5C862}" sibTransId="{0E256741-E1D6-412B-8577-AF6403B8ED77}"/>
    <dgm:cxn modelId="{8545B4C5-DFE7-4EE7-99D1-1D5B4770BC8E}" type="presOf" srcId="{45F101A0-78B7-4994-AA45-C01DBB091D08}" destId="{E4CDD33D-7E2B-4113-BAC8-5CC00C79488D}" srcOrd="0" destOrd="0" presId="urn:microsoft.com/office/officeart/2018/2/layout/IconVerticalSolidList"/>
    <dgm:cxn modelId="{F67A8EE2-2178-455B-A9E7-FC881A18CA34}" type="presOf" srcId="{D6310B03-6FA7-4C6B-B731-FD90EE085C8B}" destId="{4F3F0E5C-5F51-4E24-B509-D755E2607E63}" srcOrd="0" destOrd="0" presId="urn:microsoft.com/office/officeart/2018/2/layout/IconVerticalSolidList"/>
    <dgm:cxn modelId="{93DB93AB-1F3C-455A-91A5-691417EB4380}" type="presParOf" srcId="{E4CDD33D-7E2B-4113-BAC8-5CC00C79488D}" destId="{69125A52-942F-44AD-BA91-C8BD80E4FD94}" srcOrd="0" destOrd="0" presId="urn:microsoft.com/office/officeart/2018/2/layout/IconVerticalSolidList"/>
    <dgm:cxn modelId="{13AEC0EB-5292-49AC-88C2-BCEAC03DFD4B}" type="presParOf" srcId="{69125A52-942F-44AD-BA91-C8BD80E4FD94}" destId="{EEF9D1CD-1B3F-47DD-AD37-D18639A88A04}" srcOrd="0" destOrd="0" presId="urn:microsoft.com/office/officeart/2018/2/layout/IconVerticalSolidList"/>
    <dgm:cxn modelId="{2EFB57F8-9924-41D4-BBE2-81089AD9DED2}" type="presParOf" srcId="{69125A52-942F-44AD-BA91-C8BD80E4FD94}" destId="{2BEFDC99-9085-40EC-9701-C91B206143A1}" srcOrd="1" destOrd="0" presId="urn:microsoft.com/office/officeart/2018/2/layout/IconVerticalSolidList"/>
    <dgm:cxn modelId="{0F210BEC-2A90-4B6D-B0C6-8049C56B0EE5}" type="presParOf" srcId="{69125A52-942F-44AD-BA91-C8BD80E4FD94}" destId="{A3FE2C3E-EC98-4EF6-9472-25BD6B7C4F87}" srcOrd="2" destOrd="0" presId="urn:microsoft.com/office/officeart/2018/2/layout/IconVerticalSolidList"/>
    <dgm:cxn modelId="{7A8474EC-0B4C-4B9A-8F50-01F66E155C78}" type="presParOf" srcId="{69125A52-942F-44AD-BA91-C8BD80E4FD94}" destId="{92D62CA7-FCE6-4A60-A9A9-CC5B22538E12}" srcOrd="3" destOrd="0" presId="urn:microsoft.com/office/officeart/2018/2/layout/IconVerticalSolidList"/>
    <dgm:cxn modelId="{EC667532-BA39-4B99-AC55-FE9046D33739}" type="presParOf" srcId="{E4CDD33D-7E2B-4113-BAC8-5CC00C79488D}" destId="{F589B65E-D6ED-4056-9212-FE29DC9B7963}" srcOrd="1" destOrd="0" presId="urn:microsoft.com/office/officeart/2018/2/layout/IconVerticalSolidList"/>
    <dgm:cxn modelId="{33CC766C-BA99-4251-9D7C-7402FB200094}" type="presParOf" srcId="{E4CDD33D-7E2B-4113-BAC8-5CC00C79488D}" destId="{B52DC6B7-0D37-4128-863C-A6246C269E15}" srcOrd="2" destOrd="0" presId="urn:microsoft.com/office/officeart/2018/2/layout/IconVerticalSolidList"/>
    <dgm:cxn modelId="{EA94EBC4-45B6-4713-8C3A-8118ACA86E0F}" type="presParOf" srcId="{B52DC6B7-0D37-4128-863C-A6246C269E15}" destId="{7E63DBEC-7239-49C5-B597-77E4EADECC3E}" srcOrd="0" destOrd="0" presId="urn:microsoft.com/office/officeart/2018/2/layout/IconVerticalSolidList"/>
    <dgm:cxn modelId="{0284641B-F05C-42FE-A69D-A6AFC4295DEB}" type="presParOf" srcId="{B52DC6B7-0D37-4128-863C-A6246C269E15}" destId="{E3C9E712-3EF5-4F79-902C-98128B8F2567}" srcOrd="1" destOrd="0" presId="urn:microsoft.com/office/officeart/2018/2/layout/IconVerticalSolidList"/>
    <dgm:cxn modelId="{5C6EF614-5FCC-4625-9B78-AF128C653B4C}" type="presParOf" srcId="{B52DC6B7-0D37-4128-863C-A6246C269E15}" destId="{4B107BBD-F39D-418B-8620-67BE3E0D0673}" srcOrd="2" destOrd="0" presId="urn:microsoft.com/office/officeart/2018/2/layout/IconVerticalSolidList"/>
    <dgm:cxn modelId="{C3F35E8B-56B4-4164-B1E1-2AB885F47D3E}" type="presParOf" srcId="{B52DC6B7-0D37-4128-863C-A6246C269E15}" destId="{B31E8CB5-B666-47BB-8DA6-778DE227267A}" srcOrd="3" destOrd="0" presId="urn:microsoft.com/office/officeart/2018/2/layout/IconVerticalSolidList"/>
    <dgm:cxn modelId="{3D3796F1-DEEC-42CD-885E-4D731379908D}" type="presParOf" srcId="{E4CDD33D-7E2B-4113-BAC8-5CC00C79488D}" destId="{67F7CD3E-72D8-410E-A35C-BCF62D3B7454}" srcOrd="3" destOrd="0" presId="urn:microsoft.com/office/officeart/2018/2/layout/IconVerticalSolidList"/>
    <dgm:cxn modelId="{E81C1DE7-48B2-477B-B297-51F12D357FB8}" type="presParOf" srcId="{E4CDD33D-7E2B-4113-BAC8-5CC00C79488D}" destId="{59261107-5DC0-430D-B2FC-471D35DBB501}" srcOrd="4" destOrd="0" presId="urn:microsoft.com/office/officeart/2018/2/layout/IconVerticalSolidList"/>
    <dgm:cxn modelId="{E0CD553A-21C5-4A76-A050-211D538AAF86}" type="presParOf" srcId="{59261107-5DC0-430D-B2FC-471D35DBB501}" destId="{0D464AFE-C23D-48FE-ADDB-43966E834D6F}" srcOrd="0" destOrd="0" presId="urn:microsoft.com/office/officeart/2018/2/layout/IconVerticalSolidList"/>
    <dgm:cxn modelId="{E3FE3C0F-900F-4F60-B542-9EEA3314FF18}" type="presParOf" srcId="{59261107-5DC0-430D-B2FC-471D35DBB501}" destId="{CD8A423A-590C-43B0-88BF-2DA3946273F0}" srcOrd="1" destOrd="0" presId="urn:microsoft.com/office/officeart/2018/2/layout/IconVerticalSolidList"/>
    <dgm:cxn modelId="{B3922954-FF79-4FC6-BBCC-8A4308DF1CA8}" type="presParOf" srcId="{59261107-5DC0-430D-B2FC-471D35DBB501}" destId="{70505882-2E39-47B0-8253-B3FBBA89C271}" srcOrd="2" destOrd="0" presId="urn:microsoft.com/office/officeart/2018/2/layout/IconVerticalSolidList"/>
    <dgm:cxn modelId="{5FE93AD9-7E2F-461B-954B-EC7E4566AA6D}" type="presParOf" srcId="{59261107-5DC0-430D-B2FC-471D35DBB501}" destId="{4F3F0E5C-5F51-4E24-B509-D755E2607E6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2E6CBE-3F27-4386-9F47-969A964A4380}" type="doc">
      <dgm:prSet loTypeId="urn:microsoft.com/office/officeart/2005/8/layout/vProcess5" loCatId="process" qsTypeId="urn:microsoft.com/office/officeart/2005/8/quickstyle/simple2" qsCatId="simple" csTypeId="urn:microsoft.com/office/officeart/2005/8/colors/colorful5" csCatId="colorful" phldr="1"/>
      <dgm:spPr/>
      <dgm:t>
        <a:bodyPr/>
        <a:lstStyle/>
        <a:p>
          <a:endParaRPr lang="en-US"/>
        </a:p>
      </dgm:t>
    </dgm:pt>
    <dgm:pt modelId="{9655EEAA-D51D-4302-9612-0C33FFC3E678}">
      <dgm:prSet/>
      <dgm:spPr/>
      <dgm:t>
        <a:bodyPr/>
        <a:lstStyle/>
        <a:p>
          <a:r>
            <a:rPr lang="en-CA" dirty="0"/>
            <a:t>Credentials required for teaching (1 above rule)</a:t>
          </a:r>
          <a:endParaRPr lang="en-US" dirty="0"/>
        </a:p>
      </dgm:t>
    </dgm:pt>
    <dgm:pt modelId="{BAFE1B90-51F2-487E-AB6F-ED5FE2441B6E}" type="parTrans" cxnId="{5E8167B5-CA66-4F88-93A4-E865314D336A}">
      <dgm:prSet/>
      <dgm:spPr/>
      <dgm:t>
        <a:bodyPr/>
        <a:lstStyle/>
        <a:p>
          <a:endParaRPr lang="en-US"/>
        </a:p>
      </dgm:t>
    </dgm:pt>
    <dgm:pt modelId="{CEE2B782-8E81-4D9D-98B4-415BDF15212C}" type="sibTrans" cxnId="{5E8167B5-CA66-4F88-93A4-E865314D336A}">
      <dgm:prSet/>
      <dgm:spPr/>
      <dgm:t>
        <a:bodyPr/>
        <a:lstStyle/>
        <a:p>
          <a:endParaRPr lang="en-US"/>
        </a:p>
      </dgm:t>
    </dgm:pt>
    <dgm:pt modelId="{1A4BEE90-7025-4F9D-96CB-3F14E9A86982}">
      <dgm:prSet/>
      <dgm:spPr/>
      <dgm:t>
        <a:bodyPr/>
        <a:lstStyle/>
        <a:p>
          <a:r>
            <a:rPr lang="en-CA"/>
            <a:t>Credential quotas</a:t>
          </a:r>
          <a:endParaRPr lang="en-US"/>
        </a:p>
      </dgm:t>
    </dgm:pt>
    <dgm:pt modelId="{B80C6C8A-24B2-4A15-A71E-46B86E7E908D}" type="parTrans" cxnId="{A0D3B916-9838-4A8D-8D93-0A5052F02B10}">
      <dgm:prSet/>
      <dgm:spPr/>
      <dgm:t>
        <a:bodyPr/>
        <a:lstStyle/>
        <a:p>
          <a:endParaRPr lang="en-US"/>
        </a:p>
      </dgm:t>
    </dgm:pt>
    <dgm:pt modelId="{19396087-DB5A-4238-A8E6-FD2619150742}" type="sibTrans" cxnId="{A0D3B916-9838-4A8D-8D93-0A5052F02B10}">
      <dgm:prSet/>
      <dgm:spPr/>
      <dgm:t>
        <a:bodyPr/>
        <a:lstStyle/>
        <a:p>
          <a:endParaRPr lang="en-US"/>
        </a:p>
      </dgm:t>
    </dgm:pt>
    <dgm:pt modelId="{C7E256FE-5E9E-4FB6-B3EE-86AA2F29FC72}">
      <dgm:prSet/>
      <dgm:spPr/>
      <dgm:t>
        <a:bodyPr/>
        <a:lstStyle/>
        <a:p>
          <a:r>
            <a:rPr lang="en-CA" dirty="0"/>
            <a:t>Credentials =/= good at teaching</a:t>
          </a:r>
          <a:endParaRPr lang="en-US" dirty="0"/>
        </a:p>
      </dgm:t>
    </dgm:pt>
    <dgm:pt modelId="{E5E8B968-0777-4E00-82D4-AA63FD60651F}" type="parTrans" cxnId="{DA74B5B7-E8FF-48F7-8885-54EFD4971DEC}">
      <dgm:prSet/>
      <dgm:spPr/>
      <dgm:t>
        <a:bodyPr/>
        <a:lstStyle/>
        <a:p>
          <a:endParaRPr lang="en-US"/>
        </a:p>
      </dgm:t>
    </dgm:pt>
    <dgm:pt modelId="{2722AF98-5187-4543-BF40-B9D390E703D7}" type="sibTrans" cxnId="{DA74B5B7-E8FF-48F7-8885-54EFD4971DEC}">
      <dgm:prSet/>
      <dgm:spPr/>
      <dgm:t>
        <a:bodyPr/>
        <a:lstStyle/>
        <a:p>
          <a:endParaRPr lang="en-US"/>
        </a:p>
      </dgm:t>
    </dgm:pt>
    <dgm:pt modelId="{5E13862A-8918-4665-B56C-C1A315746C67}">
      <dgm:prSet/>
      <dgm:spPr/>
      <dgm:t>
        <a:bodyPr/>
        <a:lstStyle/>
        <a:p>
          <a:r>
            <a:rPr lang="en-US" dirty="0"/>
            <a:t>It pays to not teach</a:t>
          </a:r>
        </a:p>
      </dgm:t>
    </dgm:pt>
    <dgm:pt modelId="{BF964895-E917-4C27-9D3D-859B59DA2BD3}" type="parTrans" cxnId="{EC3C8F1C-96FA-408F-B4DE-54AB59A9FB54}">
      <dgm:prSet/>
      <dgm:spPr/>
      <dgm:t>
        <a:bodyPr/>
        <a:lstStyle/>
        <a:p>
          <a:endParaRPr lang="en-CA"/>
        </a:p>
      </dgm:t>
    </dgm:pt>
    <dgm:pt modelId="{708C8AD5-0472-4ADC-927D-6BAF44CBF4BC}" type="sibTrans" cxnId="{EC3C8F1C-96FA-408F-B4DE-54AB59A9FB54}">
      <dgm:prSet/>
      <dgm:spPr/>
      <dgm:t>
        <a:bodyPr/>
        <a:lstStyle/>
        <a:p>
          <a:endParaRPr lang="en-CA"/>
        </a:p>
      </dgm:t>
    </dgm:pt>
    <dgm:pt modelId="{F6D822D1-CF6E-4018-8A36-215B46F3DF94}">
      <dgm:prSet/>
      <dgm:spPr/>
      <dgm:t>
        <a:bodyPr/>
        <a:lstStyle/>
        <a:p>
          <a:r>
            <a:rPr lang="en-CA"/>
            <a:t>Curriculum changes are hard</a:t>
          </a:r>
          <a:endParaRPr lang="en-US" dirty="0"/>
        </a:p>
      </dgm:t>
    </dgm:pt>
    <dgm:pt modelId="{A685EB9F-8ACF-449F-A028-FAA886A8E3DB}" type="parTrans" cxnId="{C6E6BA5C-0C18-40F2-8DF1-60A726211968}">
      <dgm:prSet/>
      <dgm:spPr/>
      <dgm:t>
        <a:bodyPr/>
        <a:lstStyle/>
        <a:p>
          <a:endParaRPr lang="en-CA"/>
        </a:p>
      </dgm:t>
    </dgm:pt>
    <dgm:pt modelId="{B12C0796-D003-4D60-8991-9BD1C1C0E3EB}" type="sibTrans" cxnId="{C6E6BA5C-0C18-40F2-8DF1-60A726211968}">
      <dgm:prSet/>
      <dgm:spPr/>
      <dgm:t>
        <a:bodyPr/>
        <a:lstStyle/>
        <a:p>
          <a:endParaRPr lang="en-CA"/>
        </a:p>
      </dgm:t>
    </dgm:pt>
    <dgm:pt modelId="{A53596C6-4896-45E9-B7BE-2E67DECDD872}" type="pres">
      <dgm:prSet presAssocID="{C32E6CBE-3F27-4386-9F47-969A964A4380}" presName="outerComposite" presStyleCnt="0">
        <dgm:presLayoutVars>
          <dgm:chMax val="5"/>
          <dgm:dir/>
          <dgm:resizeHandles val="exact"/>
        </dgm:presLayoutVars>
      </dgm:prSet>
      <dgm:spPr/>
    </dgm:pt>
    <dgm:pt modelId="{DC1F114A-BCC2-4288-AF5C-5DDDF2951D93}" type="pres">
      <dgm:prSet presAssocID="{C32E6CBE-3F27-4386-9F47-969A964A4380}" presName="dummyMaxCanvas" presStyleCnt="0">
        <dgm:presLayoutVars/>
      </dgm:prSet>
      <dgm:spPr/>
    </dgm:pt>
    <dgm:pt modelId="{FF38844A-ABA3-447D-A729-CA11DBECDC41}" type="pres">
      <dgm:prSet presAssocID="{C32E6CBE-3F27-4386-9F47-969A964A4380}" presName="FiveNodes_1" presStyleLbl="node1" presStyleIdx="0" presStyleCnt="5">
        <dgm:presLayoutVars>
          <dgm:bulletEnabled val="1"/>
        </dgm:presLayoutVars>
      </dgm:prSet>
      <dgm:spPr/>
    </dgm:pt>
    <dgm:pt modelId="{3B187C8A-252D-42A7-BCCE-58B1FF8AF752}" type="pres">
      <dgm:prSet presAssocID="{C32E6CBE-3F27-4386-9F47-969A964A4380}" presName="FiveNodes_2" presStyleLbl="node1" presStyleIdx="1" presStyleCnt="5">
        <dgm:presLayoutVars>
          <dgm:bulletEnabled val="1"/>
        </dgm:presLayoutVars>
      </dgm:prSet>
      <dgm:spPr/>
    </dgm:pt>
    <dgm:pt modelId="{831B4EF8-74B3-498D-8875-79757DEE1B02}" type="pres">
      <dgm:prSet presAssocID="{C32E6CBE-3F27-4386-9F47-969A964A4380}" presName="FiveNodes_3" presStyleLbl="node1" presStyleIdx="2" presStyleCnt="5">
        <dgm:presLayoutVars>
          <dgm:bulletEnabled val="1"/>
        </dgm:presLayoutVars>
      </dgm:prSet>
      <dgm:spPr/>
    </dgm:pt>
    <dgm:pt modelId="{6F6D0372-0D6A-4C78-8E75-ABF42C4F893E}" type="pres">
      <dgm:prSet presAssocID="{C32E6CBE-3F27-4386-9F47-969A964A4380}" presName="FiveNodes_4" presStyleLbl="node1" presStyleIdx="3" presStyleCnt="5">
        <dgm:presLayoutVars>
          <dgm:bulletEnabled val="1"/>
        </dgm:presLayoutVars>
      </dgm:prSet>
      <dgm:spPr/>
    </dgm:pt>
    <dgm:pt modelId="{1121935F-C9DC-4869-8AEB-B9B6505E388E}" type="pres">
      <dgm:prSet presAssocID="{C32E6CBE-3F27-4386-9F47-969A964A4380}" presName="FiveNodes_5" presStyleLbl="node1" presStyleIdx="4" presStyleCnt="5">
        <dgm:presLayoutVars>
          <dgm:bulletEnabled val="1"/>
        </dgm:presLayoutVars>
      </dgm:prSet>
      <dgm:spPr/>
    </dgm:pt>
    <dgm:pt modelId="{99115E46-5F78-4ACC-86D3-BBED73429A88}" type="pres">
      <dgm:prSet presAssocID="{C32E6CBE-3F27-4386-9F47-969A964A4380}" presName="FiveConn_1-2" presStyleLbl="fgAccFollowNode1" presStyleIdx="0" presStyleCnt="4">
        <dgm:presLayoutVars>
          <dgm:bulletEnabled val="1"/>
        </dgm:presLayoutVars>
      </dgm:prSet>
      <dgm:spPr/>
    </dgm:pt>
    <dgm:pt modelId="{2CF820CA-64FA-477F-A97E-368E5182B12F}" type="pres">
      <dgm:prSet presAssocID="{C32E6CBE-3F27-4386-9F47-969A964A4380}" presName="FiveConn_2-3" presStyleLbl="fgAccFollowNode1" presStyleIdx="1" presStyleCnt="4">
        <dgm:presLayoutVars>
          <dgm:bulletEnabled val="1"/>
        </dgm:presLayoutVars>
      </dgm:prSet>
      <dgm:spPr/>
    </dgm:pt>
    <dgm:pt modelId="{E46F737D-545B-4B45-8162-476E3A4FD20A}" type="pres">
      <dgm:prSet presAssocID="{C32E6CBE-3F27-4386-9F47-969A964A4380}" presName="FiveConn_3-4" presStyleLbl="fgAccFollowNode1" presStyleIdx="2" presStyleCnt="4">
        <dgm:presLayoutVars>
          <dgm:bulletEnabled val="1"/>
        </dgm:presLayoutVars>
      </dgm:prSet>
      <dgm:spPr/>
    </dgm:pt>
    <dgm:pt modelId="{7F9B33B5-872F-415A-B477-E0E554D681E0}" type="pres">
      <dgm:prSet presAssocID="{C32E6CBE-3F27-4386-9F47-969A964A4380}" presName="FiveConn_4-5" presStyleLbl="fgAccFollowNode1" presStyleIdx="3" presStyleCnt="4">
        <dgm:presLayoutVars>
          <dgm:bulletEnabled val="1"/>
        </dgm:presLayoutVars>
      </dgm:prSet>
      <dgm:spPr/>
    </dgm:pt>
    <dgm:pt modelId="{C9FF2503-04E4-4A4B-8838-D67C7FEB2832}" type="pres">
      <dgm:prSet presAssocID="{C32E6CBE-3F27-4386-9F47-969A964A4380}" presName="FiveNodes_1_text" presStyleLbl="node1" presStyleIdx="4" presStyleCnt="5">
        <dgm:presLayoutVars>
          <dgm:bulletEnabled val="1"/>
        </dgm:presLayoutVars>
      </dgm:prSet>
      <dgm:spPr/>
    </dgm:pt>
    <dgm:pt modelId="{3D11A1E0-8483-43F2-902C-D4C9AC2DB41C}" type="pres">
      <dgm:prSet presAssocID="{C32E6CBE-3F27-4386-9F47-969A964A4380}" presName="FiveNodes_2_text" presStyleLbl="node1" presStyleIdx="4" presStyleCnt="5">
        <dgm:presLayoutVars>
          <dgm:bulletEnabled val="1"/>
        </dgm:presLayoutVars>
      </dgm:prSet>
      <dgm:spPr/>
    </dgm:pt>
    <dgm:pt modelId="{4E6D9E88-5D8D-4874-BA29-E14A05737909}" type="pres">
      <dgm:prSet presAssocID="{C32E6CBE-3F27-4386-9F47-969A964A4380}" presName="FiveNodes_3_text" presStyleLbl="node1" presStyleIdx="4" presStyleCnt="5">
        <dgm:presLayoutVars>
          <dgm:bulletEnabled val="1"/>
        </dgm:presLayoutVars>
      </dgm:prSet>
      <dgm:spPr/>
    </dgm:pt>
    <dgm:pt modelId="{C97027E2-AA36-4DE4-A888-26E18258F18E}" type="pres">
      <dgm:prSet presAssocID="{C32E6CBE-3F27-4386-9F47-969A964A4380}" presName="FiveNodes_4_text" presStyleLbl="node1" presStyleIdx="4" presStyleCnt="5">
        <dgm:presLayoutVars>
          <dgm:bulletEnabled val="1"/>
        </dgm:presLayoutVars>
      </dgm:prSet>
      <dgm:spPr/>
    </dgm:pt>
    <dgm:pt modelId="{5D6F6215-F417-4946-8BEB-9985C56B6387}" type="pres">
      <dgm:prSet presAssocID="{C32E6CBE-3F27-4386-9F47-969A964A4380}" presName="FiveNodes_5_text" presStyleLbl="node1" presStyleIdx="4" presStyleCnt="5">
        <dgm:presLayoutVars>
          <dgm:bulletEnabled val="1"/>
        </dgm:presLayoutVars>
      </dgm:prSet>
      <dgm:spPr/>
    </dgm:pt>
  </dgm:ptLst>
  <dgm:cxnLst>
    <dgm:cxn modelId="{C485260F-FF44-44A9-A0AB-97BD2B6D9D22}" type="presOf" srcId="{C32E6CBE-3F27-4386-9F47-969A964A4380}" destId="{A53596C6-4896-45E9-B7BE-2E67DECDD872}" srcOrd="0" destOrd="0" presId="urn:microsoft.com/office/officeart/2005/8/layout/vProcess5"/>
    <dgm:cxn modelId="{6001A112-375E-45B0-9675-710E14F4AD13}" type="presOf" srcId="{9655EEAA-D51D-4302-9612-0C33FFC3E678}" destId="{3B187C8A-252D-42A7-BCCE-58B1FF8AF752}" srcOrd="0" destOrd="0" presId="urn:microsoft.com/office/officeart/2005/8/layout/vProcess5"/>
    <dgm:cxn modelId="{A0D3B916-9838-4A8D-8D93-0A5052F02B10}" srcId="{C32E6CBE-3F27-4386-9F47-969A964A4380}" destId="{1A4BEE90-7025-4F9D-96CB-3F14E9A86982}" srcOrd="2" destOrd="0" parTransId="{B80C6C8A-24B2-4A15-A71E-46B86E7E908D}" sibTransId="{19396087-DB5A-4238-A8E6-FD2619150742}"/>
    <dgm:cxn modelId="{FCF2971A-C0F5-4B2E-9AA0-B3E5C8FA0B06}" type="presOf" srcId="{CEE2B782-8E81-4D9D-98B4-415BDF15212C}" destId="{2CF820CA-64FA-477F-A97E-368E5182B12F}" srcOrd="0" destOrd="0" presId="urn:microsoft.com/office/officeart/2005/8/layout/vProcess5"/>
    <dgm:cxn modelId="{EC3C8F1C-96FA-408F-B4DE-54AB59A9FB54}" srcId="{C32E6CBE-3F27-4386-9F47-969A964A4380}" destId="{5E13862A-8918-4665-B56C-C1A315746C67}" srcOrd="0" destOrd="0" parTransId="{BF964895-E917-4C27-9D3D-859B59DA2BD3}" sibTransId="{708C8AD5-0472-4ADC-927D-6BAF44CBF4BC}"/>
    <dgm:cxn modelId="{BAD26028-CC4A-471E-8C02-7531B7B81118}" type="presOf" srcId="{19396087-DB5A-4238-A8E6-FD2619150742}" destId="{E46F737D-545B-4B45-8162-476E3A4FD20A}" srcOrd="0" destOrd="0" presId="urn:microsoft.com/office/officeart/2005/8/layout/vProcess5"/>
    <dgm:cxn modelId="{C6E6BA5C-0C18-40F2-8DF1-60A726211968}" srcId="{C32E6CBE-3F27-4386-9F47-969A964A4380}" destId="{F6D822D1-CF6E-4018-8A36-215B46F3DF94}" srcOrd="4" destOrd="0" parTransId="{A685EB9F-8ACF-449F-A028-FAA886A8E3DB}" sibTransId="{B12C0796-D003-4D60-8991-9BD1C1C0E3EB}"/>
    <dgm:cxn modelId="{80A96967-396C-4A51-95E8-BC972FBBD632}" type="presOf" srcId="{5E13862A-8918-4665-B56C-C1A315746C67}" destId="{C9FF2503-04E4-4A4B-8838-D67C7FEB2832}" srcOrd="1" destOrd="0" presId="urn:microsoft.com/office/officeart/2005/8/layout/vProcess5"/>
    <dgm:cxn modelId="{8455464D-9BCD-45B7-9D34-6687F51466E8}" type="presOf" srcId="{1A4BEE90-7025-4F9D-96CB-3F14E9A86982}" destId="{4E6D9E88-5D8D-4874-BA29-E14A05737909}" srcOrd="1" destOrd="0" presId="urn:microsoft.com/office/officeart/2005/8/layout/vProcess5"/>
    <dgm:cxn modelId="{82D88877-B063-4723-B172-5C991104D01A}" type="presOf" srcId="{C7E256FE-5E9E-4FB6-B3EE-86AA2F29FC72}" destId="{C97027E2-AA36-4DE4-A888-26E18258F18E}" srcOrd="1" destOrd="0" presId="urn:microsoft.com/office/officeart/2005/8/layout/vProcess5"/>
    <dgm:cxn modelId="{F975D957-89E5-410B-8DDB-55BFE4E8DE92}" type="presOf" srcId="{9655EEAA-D51D-4302-9612-0C33FFC3E678}" destId="{3D11A1E0-8483-43F2-902C-D4C9AC2DB41C}" srcOrd="1" destOrd="0" presId="urn:microsoft.com/office/officeart/2005/8/layout/vProcess5"/>
    <dgm:cxn modelId="{B81B5B90-BBAB-4274-BAAD-D6963C08DD99}" type="presOf" srcId="{C7E256FE-5E9E-4FB6-B3EE-86AA2F29FC72}" destId="{6F6D0372-0D6A-4C78-8E75-ABF42C4F893E}" srcOrd="0" destOrd="0" presId="urn:microsoft.com/office/officeart/2005/8/layout/vProcess5"/>
    <dgm:cxn modelId="{611D329E-E1C9-456E-A194-11097B089266}" type="presOf" srcId="{5E13862A-8918-4665-B56C-C1A315746C67}" destId="{FF38844A-ABA3-447D-A729-CA11DBECDC41}" srcOrd="0" destOrd="0" presId="urn:microsoft.com/office/officeart/2005/8/layout/vProcess5"/>
    <dgm:cxn modelId="{B7C44BA1-4501-403C-AD06-32645A338ECC}" type="presOf" srcId="{2722AF98-5187-4543-BF40-B9D390E703D7}" destId="{7F9B33B5-872F-415A-B477-E0E554D681E0}" srcOrd="0" destOrd="0" presId="urn:microsoft.com/office/officeart/2005/8/layout/vProcess5"/>
    <dgm:cxn modelId="{5E8167B5-CA66-4F88-93A4-E865314D336A}" srcId="{C32E6CBE-3F27-4386-9F47-969A964A4380}" destId="{9655EEAA-D51D-4302-9612-0C33FFC3E678}" srcOrd="1" destOrd="0" parTransId="{BAFE1B90-51F2-487E-AB6F-ED5FE2441B6E}" sibTransId="{CEE2B782-8E81-4D9D-98B4-415BDF15212C}"/>
    <dgm:cxn modelId="{DA74B5B7-E8FF-48F7-8885-54EFD4971DEC}" srcId="{C32E6CBE-3F27-4386-9F47-969A964A4380}" destId="{C7E256FE-5E9E-4FB6-B3EE-86AA2F29FC72}" srcOrd="3" destOrd="0" parTransId="{E5E8B968-0777-4E00-82D4-AA63FD60651F}" sibTransId="{2722AF98-5187-4543-BF40-B9D390E703D7}"/>
    <dgm:cxn modelId="{A39239CE-60ED-423A-85FA-28D14879E77B}" type="presOf" srcId="{708C8AD5-0472-4ADC-927D-6BAF44CBF4BC}" destId="{99115E46-5F78-4ACC-86D3-BBED73429A88}" srcOrd="0" destOrd="0" presId="urn:microsoft.com/office/officeart/2005/8/layout/vProcess5"/>
    <dgm:cxn modelId="{6F442ED3-F57B-479E-9962-8B499525BCA9}" type="presOf" srcId="{F6D822D1-CF6E-4018-8A36-215B46F3DF94}" destId="{1121935F-C9DC-4869-8AEB-B9B6505E388E}" srcOrd="0" destOrd="0" presId="urn:microsoft.com/office/officeart/2005/8/layout/vProcess5"/>
    <dgm:cxn modelId="{CE6F3CDF-5342-4730-8D94-26148E10384F}" type="presOf" srcId="{F6D822D1-CF6E-4018-8A36-215B46F3DF94}" destId="{5D6F6215-F417-4946-8BEB-9985C56B6387}" srcOrd="1" destOrd="0" presId="urn:microsoft.com/office/officeart/2005/8/layout/vProcess5"/>
    <dgm:cxn modelId="{66D165EF-E840-4742-97D3-A436CD33BC36}" type="presOf" srcId="{1A4BEE90-7025-4F9D-96CB-3F14E9A86982}" destId="{831B4EF8-74B3-498D-8875-79757DEE1B02}" srcOrd="0" destOrd="0" presId="urn:microsoft.com/office/officeart/2005/8/layout/vProcess5"/>
    <dgm:cxn modelId="{58F96CDA-1736-49C1-894C-E1334F406333}" type="presParOf" srcId="{A53596C6-4896-45E9-B7BE-2E67DECDD872}" destId="{DC1F114A-BCC2-4288-AF5C-5DDDF2951D93}" srcOrd="0" destOrd="0" presId="urn:microsoft.com/office/officeart/2005/8/layout/vProcess5"/>
    <dgm:cxn modelId="{D24B9343-6113-4DB2-9A1A-4E2225AE9EF6}" type="presParOf" srcId="{A53596C6-4896-45E9-B7BE-2E67DECDD872}" destId="{FF38844A-ABA3-447D-A729-CA11DBECDC41}" srcOrd="1" destOrd="0" presId="urn:microsoft.com/office/officeart/2005/8/layout/vProcess5"/>
    <dgm:cxn modelId="{DE84B724-3393-4036-BC16-DF32EB628C48}" type="presParOf" srcId="{A53596C6-4896-45E9-B7BE-2E67DECDD872}" destId="{3B187C8A-252D-42A7-BCCE-58B1FF8AF752}" srcOrd="2" destOrd="0" presId="urn:microsoft.com/office/officeart/2005/8/layout/vProcess5"/>
    <dgm:cxn modelId="{7E975C5A-D7F5-4FC4-8224-42BF9D3A07EA}" type="presParOf" srcId="{A53596C6-4896-45E9-B7BE-2E67DECDD872}" destId="{831B4EF8-74B3-498D-8875-79757DEE1B02}" srcOrd="3" destOrd="0" presId="urn:microsoft.com/office/officeart/2005/8/layout/vProcess5"/>
    <dgm:cxn modelId="{A7F97D90-63DC-4DDE-B428-BA9A79DE860B}" type="presParOf" srcId="{A53596C6-4896-45E9-B7BE-2E67DECDD872}" destId="{6F6D0372-0D6A-4C78-8E75-ABF42C4F893E}" srcOrd="4" destOrd="0" presId="urn:microsoft.com/office/officeart/2005/8/layout/vProcess5"/>
    <dgm:cxn modelId="{44F36147-F9BF-4009-B95F-657F3A54E458}" type="presParOf" srcId="{A53596C6-4896-45E9-B7BE-2E67DECDD872}" destId="{1121935F-C9DC-4869-8AEB-B9B6505E388E}" srcOrd="5" destOrd="0" presId="urn:microsoft.com/office/officeart/2005/8/layout/vProcess5"/>
    <dgm:cxn modelId="{1B4FD648-6C27-47B1-BC09-189FF9D49171}" type="presParOf" srcId="{A53596C6-4896-45E9-B7BE-2E67DECDD872}" destId="{99115E46-5F78-4ACC-86D3-BBED73429A88}" srcOrd="6" destOrd="0" presId="urn:microsoft.com/office/officeart/2005/8/layout/vProcess5"/>
    <dgm:cxn modelId="{35D95906-1655-4329-906A-86B349077A09}" type="presParOf" srcId="{A53596C6-4896-45E9-B7BE-2E67DECDD872}" destId="{2CF820CA-64FA-477F-A97E-368E5182B12F}" srcOrd="7" destOrd="0" presId="urn:microsoft.com/office/officeart/2005/8/layout/vProcess5"/>
    <dgm:cxn modelId="{A8CDE454-42AD-46E3-A715-B3613E33B577}" type="presParOf" srcId="{A53596C6-4896-45E9-B7BE-2E67DECDD872}" destId="{E46F737D-545B-4B45-8162-476E3A4FD20A}" srcOrd="8" destOrd="0" presId="urn:microsoft.com/office/officeart/2005/8/layout/vProcess5"/>
    <dgm:cxn modelId="{4497F62E-E31F-4728-B700-BF367DB4770C}" type="presParOf" srcId="{A53596C6-4896-45E9-B7BE-2E67DECDD872}" destId="{7F9B33B5-872F-415A-B477-E0E554D681E0}" srcOrd="9" destOrd="0" presId="urn:microsoft.com/office/officeart/2005/8/layout/vProcess5"/>
    <dgm:cxn modelId="{D674BB2A-44FB-4F18-8B96-9D908BAF7C18}" type="presParOf" srcId="{A53596C6-4896-45E9-B7BE-2E67DECDD872}" destId="{C9FF2503-04E4-4A4B-8838-D67C7FEB2832}" srcOrd="10" destOrd="0" presId="urn:microsoft.com/office/officeart/2005/8/layout/vProcess5"/>
    <dgm:cxn modelId="{9E7B3FAA-8FFE-496A-BD50-FA1664A22BFD}" type="presParOf" srcId="{A53596C6-4896-45E9-B7BE-2E67DECDD872}" destId="{3D11A1E0-8483-43F2-902C-D4C9AC2DB41C}" srcOrd="11" destOrd="0" presId="urn:microsoft.com/office/officeart/2005/8/layout/vProcess5"/>
    <dgm:cxn modelId="{8F59D7A4-7C78-4B42-A8E4-03CCD2304EE1}" type="presParOf" srcId="{A53596C6-4896-45E9-B7BE-2E67DECDD872}" destId="{4E6D9E88-5D8D-4874-BA29-E14A05737909}" srcOrd="12" destOrd="0" presId="urn:microsoft.com/office/officeart/2005/8/layout/vProcess5"/>
    <dgm:cxn modelId="{E934F62C-0782-4828-8DC9-15671A61CE14}" type="presParOf" srcId="{A53596C6-4896-45E9-B7BE-2E67DECDD872}" destId="{C97027E2-AA36-4DE4-A888-26E18258F18E}" srcOrd="13" destOrd="0" presId="urn:microsoft.com/office/officeart/2005/8/layout/vProcess5"/>
    <dgm:cxn modelId="{20395097-6F6E-473D-8D9A-2C76CF40F5A2}" type="presParOf" srcId="{A53596C6-4896-45E9-B7BE-2E67DECDD872}" destId="{5D6F6215-F417-4946-8BEB-9985C56B6387}"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6FE07-2057-4B94-8057-AB2FFF5976AB}">
      <dsp:nvSpPr>
        <dsp:cNvPr id="0" name=""/>
        <dsp:cNvSpPr/>
      </dsp:nvSpPr>
      <dsp:spPr>
        <a:xfrm>
          <a:off x="1014450" y="602622"/>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1CEF44-C238-4B32-83E4-36DA79B9F36B}">
      <dsp:nvSpPr>
        <dsp:cNvPr id="0" name=""/>
        <dsp:cNvSpPr/>
      </dsp:nvSpPr>
      <dsp:spPr>
        <a:xfrm>
          <a:off x="240806" y="221908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CA" sz="3600" kern="1200"/>
            <a:t>Blood</a:t>
          </a:r>
          <a:endParaRPr lang="en-US" sz="3600" kern="1200"/>
        </a:p>
      </dsp:txBody>
      <dsp:txXfrm>
        <a:off x="240806" y="2219089"/>
        <a:ext cx="2813250" cy="720000"/>
      </dsp:txXfrm>
    </dsp:sp>
    <dsp:sp modelId="{3240AB78-3A31-4C89-A6F5-1D561D7C851D}">
      <dsp:nvSpPr>
        <dsp:cNvPr id="0" name=""/>
        <dsp:cNvSpPr/>
      </dsp:nvSpPr>
      <dsp:spPr>
        <a:xfrm>
          <a:off x="4320018" y="602622"/>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A06106-AAF4-4BFF-90BD-E7816F59A766}">
      <dsp:nvSpPr>
        <dsp:cNvPr id="0" name=""/>
        <dsp:cNvSpPr/>
      </dsp:nvSpPr>
      <dsp:spPr>
        <a:xfrm>
          <a:off x="3546375" y="221908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CA" sz="3600" kern="1200"/>
            <a:t>Sweat</a:t>
          </a:r>
          <a:endParaRPr lang="en-US" sz="3600" kern="1200"/>
        </a:p>
      </dsp:txBody>
      <dsp:txXfrm>
        <a:off x="3546375" y="2219089"/>
        <a:ext cx="2813250" cy="720000"/>
      </dsp:txXfrm>
    </dsp:sp>
    <dsp:sp modelId="{F1C8CD37-91BC-47B5-A016-B2E72E7667F7}">
      <dsp:nvSpPr>
        <dsp:cNvPr id="0" name=""/>
        <dsp:cNvSpPr/>
      </dsp:nvSpPr>
      <dsp:spPr>
        <a:xfrm>
          <a:off x="7625587" y="602622"/>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181EAD-0D7E-4BA4-B7B5-5656735B19F4}">
      <dsp:nvSpPr>
        <dsp:cNvPr id="0" name=""/>
        <dsp:cNvSpPr/>
      </dsp:nvSpPr>
      <dsp:spPr>
        <a:xfrm>
          <a:off x="6851943" y="2219089"/>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CA" sz="3600" kern="1200"/>
            <a:t>Crying @ 4am</a:t>
          </a:r>
          <a:endParaRPr lang="en-US" sz="3600" kern="1200"/>
        </a:p>
      </dsp:txBody>
      <dsp:txXfrm>
        <a:off x="6851943" y="2219089"/>
        <a:ext cx="2813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35332-0A0D-4C0D-83A2-E89200239CFC}">
      <dsp:nvSpPr>
        <dsp:cNvPr id="0" name=""/>
        <dsp:cNvSpPr/>
      </dsp:nvSpPr>
      <dsp:spPr>
        <a:xfrm rot="5400000">
          <a:off x="-812204" y="1615354"/>
          <a:ext cx="1800999" cy="171180"/>
        </a:xfrm>
        <a:prstGeom prst="corner">
          <a:avLst>
            <a:gd name="adj1" fmla="val 1000"/>
            <a:gd name="adj2" fmla="val 1000"/>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7E96C3-E619-4331-9F16-D9F7420F6256}">
      <dsp:nvSpPr>
        <dsp:cNvPr id="0" name=""/>
        <dsp:cNvSpPr/>
      </dsp:nvSpPr>
      <dsp:spPr>
        <a:xfrm>
          <a:off x="2705" y="2601444"/>
          <a:ext cx="2139757" cy="600333"/>
        </a:xfrm>
        <a:prstGeom prst="homePlate">
          <a:avLst>
            <a:gd name="adj" fmla="val 2500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kern="1200"/>
            <a:t>2015</a:t>
          </a:r>
        </a:p>
      </dsp:txBody>
      <dsp:txXfrm>
        <a:off x="2705" y="2601444"/>
        <a:ext cx="2064715" cy="600333"/>
      </dsp:txXfrm>
    </dsp:sp>
    <dsp:sp modelId="{C864678D-BEB7-4348-92CE-2A5150886CB4}">
      <dsp:nvSpPr>
        <dsp:cNvPr id="0" name=""/>
        <dsp:cNvSpPr/>
      </dsp:nvSpPr>
      <dsp:spPr>
        <a:xfrm>
          <a:off x="173886" y="903152"/>
          <a:ext cx="1737482" cy="1396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a:t>~ 1.5 million by 2019 </a:t>
          </a:r>
          <a:r>
            <a:rPr lang="en-US" sz="1500" i="1" kern="1200" dirty="0"/>
            <a:t>(Symantec)</a:t>
          </a:r>
        </a:p>
      </dsp:txBody>
      <dsp:txXfrm>
        <a:off x="173886" y="903152"/>
        <a:ext cx="1737482" cy="1396069"/>
      </dsp:txXfrm>
    </dsp:sp>
    <dsp:sp modelId="{6687E0E6-56A3-4433-A8B9-55A222E63897}">
      <dsp:nvSpPr>
        <dsp:cNvPr id="0" name=""/>
        <dsp:cNvSpPr/>
      </dsp:nvSpPr>
      <dsp:spPr>
        <a:xfrm rot="5400000">
          <a:off x="1263360" y="1615354"/>
          <a:ext cx="1800999" cy="171180"/>
        </a:xfrm>
        <a:prstGeom prst="corner">
          <a:avLst>
            <a:gd name="adj1" fmla="val 1000"/>
            <a:gd name="adj2" fmla="val 1000"/>
          </a:avLst>
        </a:prstGeom>
        <a:solidFill>
          <a:schemeClr val="lt1">
            <a:hueOff val="0"/>
            <a:satOff val="0"/>
            <a:lumOff val="0"/>
            <a:alphaOff val="0"/>
          </a:schemeClr>
        </a:solidFill>
        <a:ln w="15875" cap="flat" cmpd="sng" algn="ctr">
          <a:solidFill>
            <a:schemeClr val="accent5">
              <a:hueOff val="-1654278"/>
              <a:satOff val="-8885"/>
              <a:lumOff val="3039"/>
              <a:alphaOff val="0"/>
            </a:schemeClr>
          </a:solidFill>
          <a:prstDash val="solid"/>
        </a:ln>
        <a:effectLst/>
      </dsp:spPr>
      <dsp:style>
        <a:lnRef idx="2">
          <a:scrgbClr r="0" g="0" b="0"/>
        </a:lnRef>
        <a:fillRef idx="1">
          <a:scrgbClr r="0" g="0" b="0"/>
        </a:fillRef>
        <a:effectRef idx="0">
          <a:scrgbClr r="0" g="0" b="0"/>
        </a:effectRef>
        <a:fontRef idx="minor"/>
      </dsp:style>
    </dsp:sp>
    <dsp:sp modelId="{A9327D16-3306-46DF-8A48-6A7256069FDE}">
      <dsp:nvSpPr>
        <dsp:cNvPr id="0" name=""/>
        <dsp:cNvSpPr/>
      </dsp:nvSpPr>
      <dsp:spPr>
        <a:xfrm>
          <a:off x="2078269" y="2601444"/>
          <a:ext cx="2139757" cy="600333"/>
        </a:xfrm>
        <a:prstGeom prst="chevron">
          <a:avLst>
            <a:gd name="adj" fmla="val 25000"/>
          </a:avLst>
        </a:prstGeom>
        <a:solidFill>
          <a:schemeClr val="accent5">
            <a:hueOff val="-1654278"/>
            <a:satOff val="-8885"/>
            <a:lumOff val="3039"/>
            <a:alphaOff val="0"/>
          </a:schemeClr>
        </a:solidFill>
        <a:ln w="15875" cap="flat" cmpd="sng" algn="ctr">
          <a:solidFill>
            <a:schemeClr val="accent5">
              <a:hueOff val="-1654278"/>
              <a:satOff val="-8885"/>
              <a:lumOff val="30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kern="1200"/>
            <a:t>2016</a:t>
          </a:r>
        </a:p>
      </dsp:txBody>
      <dsp:txXfrm>
        <a:off x="2228352" y="2601444"/>
        <a:ext cx="1839591" cy="600333"/>
      </dsp:txXfrm>
    </dsp:sp>
    <dsp:sp modelId="{18E770E6-A569-42A1-8E17-811E0826E884}">
      <dsp:nvSpPr>
        <dsp:cNvPr id="0" name=""/>
        <dsp:cNvSpPr/>
      </dsp:nvSpPr>
      <dsp:spPr>
        <a:xfrm>
          <a:off x="2249450" y="903152"/>
          <a:ext cx="1737482" cy="1396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a:t>~ 2 million by 2019 </a:t>
          </a:r>
          <a:r>
            <a:rPr lang="en-US" sz="1500" i="1" kern="1200" dirty="0"/>
            <a:t>(ISACA)</a:t>
          </a:r>
        </a:p>
      </dsp:txBody>
      <dsp:txXfrm>
        <a:off x="2249450" y="903152"/>
        <a:ext cx="1737482" cy="1396069"/>
      </dsp:txXfrm>
    </dsp:sp>
    <dsp:sp modelId="{A816AA62-D4F2-49BF-9D6B-6F6AB3CA1A86}">
      <dsp:nvSpPr>
        <dsp:cNvPr id="0" name=""/>
        <dsp:cNvSpPr/>
      </dsp:nvSpPr>
      <dsp:spPr>
        <a:xfrm rot="5400000">
          <a:off x="3338924" y="1615354"/>
          <a:ext cx="1800999" cy="171180"/>
        </a:xfrm>
        <a:prstGeom prst="corner">
          <a:avLst>
            <a:gd name="adj1" fmla="val 1000"/>
            <a:gd name="adj2" fmla="val 1000"/>
          </a:avLst>
        </a:prstGeom>
        <a:solidFill>
          <a:schemeClr val="lt1">
            <a:hueOff val="0"/>
            <a:satOff val="0"/>
            <a:lumOff val="0"/>
            <a:alphaOff val="0"/>
          </a:schemeClr>
        </a:solidFill>
        <a:ln w="15875" cap="flat" cmpd="sng" algn="ctr">
          <a:solidFill>
            <a:schemeClr val="accent5">
              <a:hueOff val="-3308557"/>
              <a:satOff val="-17770"/>
              <a:lumOff val="6078"/>
              <a:alphaOff val="0"/>
            </a:schemeClr>
          </a:solidFill>
          <a:prstDash val="solid"/>
        </a:ln>
        <a:effectLst/>
      </dsp:spPr>
      <dsp:style>
        <a:lnRef idx="2">
          <a:scrgbClr r="0" g="0" b="0"/>
        </a:lnRef>
        <a:fillRef idx="1">
          <a:scrgbClr r="0" g="0" b="0"/>
        </a:fillRef>
        <a:effectRef idx="0">
          <a:scrgbClr r="0" g="0" b="0"/>
        </a:effectRef>
        <a:fontRef idx="minor"/>
      </dsp:style>
    </dsp:sp>
    <dsp:sp modelId="{F1F5E8DF-E6BF-4DB5-ADDD-501886F54B57}">
      <dsp:nvSpPr>
        <dsp:cNvPr id="0" name=""/>
        <dsp:cNvSpPr/>
      </dsp:nvSpPr>
      <dsp:spPr>
        <a:xfrm>
          <a:off x="4153834" y="2601444"/>
          <a:ext cx="2139757" cy="600333"/>
        </a:xfrm>
        <a:prstGeom prst="chevron">
          <a:avLst>
            <a:gd name="adj" fmla="val 25000"/>
          </a:avLst>
        </a:prstGeom>
        <a:solidFill>
          <a:schemeClr val="accent5">
            <a:hueOff val="-3308557"/>
            <a:satOff val="-17770"/>
            <a:lumOff val="6078"/>
            <a:alphaOff val="0"/>
          </a:schemeClr>
        </a:solidFill>
        <a:ln w="15875" cap="flat" cmpd="sng" algn="ctr">
          <a:solidFill>
            <a:schemeClr val="accent5">
              <a:hueOff val="-3308557"/>
              <a:satOff val="-17770"/>
              <a:lumOff val="6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kern="1200"/>
            <a:t>2019</a:t>
          </a:r>
        </a:p>
      </dsp:txBody>
      <dsp:txXfrm>
        <a:off x="4303917" y="2601444"/>
        <a:ext cx="1839591" cy="600333"/>
      </dsp:txXfrm>
    </dsp:sp>
    <dsp:sp modelId="{14612D20-423C-434C-A10E-936F9FBE1444}">
      <dsp:nvSpPr>
        <dsp:cNvPr id="0" name=""/>
        <dsp:cNvSpPr/>
      </dsp:nvSpPr>
      <dsp:spPr>
        <a:xfrm>
          <a:off x="4325014" y="903152"/>
          <a:ext cx="1737482" cy="1396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a:t>~ 3.5 million by 2021</a:t>
          </a:r>
          <a:r>
            <a:rPr lang="en-US" sz="1500" i="1" kern="1200" dirty="0"/>
            <a:t>(ISC</a:t>
          </a:r>
          <a:r>
            <a:rPr lang="en-US" sz="1500" i="1" kern="1200" baseline="30000" dirty="0"/>
            <a:t>2</a:t>
          </a:r>
          <a:r>
            <a:rPr lang="en-US" sz="1500" i="1" kern="1200" dirty="0"/>
            <a:t>)</a:t>
          </a:r>
        </a:p>
      </dsp:txBody>
      <dsp:txXfrm>
        <a:off x="4325014" y="903152"/>
        <a:ext cx="1737482" cy="13960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3F271-FBB8-49B6-B86E-B30ECAA947C5}">
      <dsp:nvSpPr>
        <dsp:cNvPr id="0" name=""/>
        <dsp:cNvSpPr/>
      </dsp:nvSpPr>
      <dsp:spPr>
        <a:xfrm>
          <a:off x="342011" y="728824"/>
          <a:ext cx="1059398" cy="10593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4A2E5-AF61-4F40-94AD-2BC0B4774AFA}">
      <dsp:nvSpPr>
        <dsp:cNvPr id="0" name=""/>
        <dsp:cNvSpPr/>
      </dsp:nvSpPr>
      <dsp:spPr>
        <a:xfrm>
          <a:off x="567785" y="954598"/>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70ED31-1522-4261-83FC-34F0E97DFE8F}">
      <dsp:nvSpPr>
        <dsp:cNvPr id="0" name=""/>
        <dsp:cNvSpPr/>
      </dsp:nvSpPr>
      <dsp:spPr>
        <a:xfrm>
          <a:off x="3351" y="211819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a:t>Burnout</a:t>
          </a:r>
          <a:endParaRPr lang="en-US" sz="2400" kern="1200"/>
        </a:p>
      </dsp:txBody>
      <dsp:txXfrm>
        <a:off x="3351" y="2118199"/>
        <a:ext cx="1736718" cy="694687"/>
      </dsp:txXfrm>
    </dsp:sp>
    <dsp:sp modelId="{785861C7-6E69-478A-A47E-BFC6E7F0F022}">
      <dsp:nvSpPr>
        <dsp:cNvPr id="0" name=""/>
        <dsp:cNvSpPr/>
      </dsp:nvSpPr>
      <dsp:spPr>
        <a:xfrm>
          <a:off x="2382656" y="728824"/>
          <a:ext cx="1059398" cy="10593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A694CD-EAEA-4B4A-87A1-8BFB9CC0C84C}">
      <dsp:nvSpPr>
        <dsp:cNvPr id="0" name=""/>
        <dsp:cNvSpPr/>
      </dsp:nvSpPr>
      <dsp:spPr>
        <a:xfrm>
          <a:off x="2608429" y="954598"/>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D64192-50A5-463D-9F52-6C017CF17F86}">
      <dsp:nvSpPr>
        <dsp:cNvPr id="0" name=""/>
        <dsp:cNvSpPr/>
      </dsp:nvSpPr>
      <dsp:spPr>
        <a:xfrm>
          <a:off x="2043996" y="211819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a:t>Health</a:t>
          </a:r>
          <a:endParaRPr lang="en-US" sz="2400" kern="1200"/>
        </a:p>
      </dsp:txBody>
      <dsp:txXfrm>
        <a:off x="2043996" y="2118199"/>
        <a:ext cx="1736718" cy="694687"/>
      </dsp:txXfrm>
    </dsp:sp>
    <dsp:sp modelId="{C6DC4849-D498-497F-A540-4561B22F1850}">
      <dsp:nvSpPr>
        <dsp:cNvPr id="0" name=""/>
        <dsp:cNvSpPr/>
      </dsp:nvSpPr>
      <dsp:spPr>
        <a:xfrm>
          <a:off x="4423300" y="728824"/>
          <a:ext cx="1059398" cy="10593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4934C-5C70-4134-A8A7-99183F72C9EF}">
      <dsp:nvSpPr>
        <dsp:cNvPr id="0" name=""/>
        <dsp:cNvSpPr/>
      </dsp:nvSpPr>
      <dsp:spPr>
        <a:xfrm>
          <a:off x="4649074" y="954598"/>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F45373-861C-4437-AF90-24E3CCF8CA0B}">
      <dsp:nvSpPr>
        <dsp:cNvPr id="0" name=""/>
        <dsp:cNvSpPr/>
      </dsp:nvSpPr>
      <dsp:spPr>
        <a:xfrm>
          <a:off x="4084640" y="211819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dirty="0"/>
            <a:t>Diversity</a:t>
          </a:r>
          <a:endParaRPr lang="en-US" sz="2400" kern="1200" dirty="0"/>
        </a:p>
      </dsp:txBody>
      <dsp:txXfrm>
        <a:off x="4084640" y="2118199"/>
        <a:ext cx="1736718" cy="694687"/>
      </dsp:txXfrm>
    </dsp:sp>
    <dsp:sp modelId="{57E15357-F62C-453B-A234-65CA65C8C985}">
      <dsp:nvSpPr>
        <dsp:cNvPr id="0" name=""/>
        <dsp:cNvSpPr/>
      </dsp:nvSpPr>
      <dsp:spPr>
        <a:xfrm>
          <a:off x="6463945" y="728824"/>
          <a:ext cx="1059398" cy="10593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57FC6-A28A-4AE0-BBBA-429B37D9DE57}">
      <dsp:nvSpPr>
        <dsp:cNvPr id="0" name=""/>
        <dsp:cNvSpPr/>
      </dsp:nvSpPr>
      <dsp:spPr>
        <a:xfrm>
          <a:off x="6689718" y="954598"/>
          <a:ext cx="607851" cy="60785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08A01-DC39-4F42-A2FC-91A2B1C160C6}">
      <dsp:nvSpPr>
        <dsp:cNvPr id="0" name=""/>
        <dsp:cNvSpPr/>
      </dsp:nvSpPr>
      <dsp:spPr>
        <a:xfrm>
          <a:off x="6125285" y="211819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dirty="0"/>
            <a:t>Education</a:t>
          </a:r>
          <a:endParaRPr lang="en-US" sz="2400" kern="1200" dirty="0"/>
        </a:p>
      </dsp:txBody>
      <dsp:txXfrm>
        <a:off x="6125285" y="2118199"/>
        <a:ext cx="1736718" cy="694687"/>
      </dsp:txXfrm>
    </dsp:sp>
    <dsp:sp modelId="{DD0A0DBA-9006-4F5D-8790-E19750B7914D}">
      <dsp:nvSpPr>
        <dsp:cNvPr id="0" name=""/>
        <dsp:cNvSpPr/>
      </dsp:nvSpPr>
      <dsp:spPr>
        <a:xfrm>
          <a:off x="8504589" y="728824"/>
          <a:ext cx="1059398" cy="105939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795E5-3CA4-43EC-BE64-0D8159D2D89A}">
      <dsp:nvSpPr>
        <dsp:cNvPr id="0" name=""/>
        <dsp:cNvSpPr/>
      </dsp:nvSpPr>
      <dsp:spPr>
        <a:xfrm>
          <a:off x="8730363" y="954598"/>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176324-681F-4B02-B535-02A8D25CB02C}">
      <dsp:nvSpPr>
        <dsp:cNvPr id="0" name=""/>
        <dsp:cNvSpPr/>
      </dsp:nvSpPr>
      <dsp:spPr>
        <a:xfrm>
          <a:off x="8165929" y="211819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dirty="0"/>
            <a:t>Media</a:t>
          </a:r>
          <a:endParaRPr lang="en-US" sz="2400" kern="1200" dirty="0"/>
        </a:p>
      </dsp:txBody>
      <dsp:txXfrm>
        <a:off x="8165929" y="2118199"/>
        <a:ext cx="1736718" cy="694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E6F97-B8C5-4397-983E-3FA78579507E}">
      <dsp:nvSpPr>
        <dsp:cNvPr id="0" name=""/>
        <dsp:cNvSpPr/>
      </dsp:nvSpPr>
      <dsp:spPr>
        <a:xfrm>
          <a:off x="10498" y="33276"/>
          <a:ext cx="3223071" cy="966921"/>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54694" tIns="254694" rIns="254694" bIns="254694" numCol="1" spcCol="1270" anchor="ctr" anchorCtr="0">
          <a:noAutofit/>
        </a:bodyPr>
        <a:lstStyle/>
        <a:p>
          <a:pPr marL="0" lvl="0" indent="0" algn="ctr" defTabSz="1200150">
            <a:lnSpc>
              <a:spcPct val="90000"/>
            </a:lnSpc>
            <a:spcBef>
              <a:spcPct val="0"/>
            </a:spcBef>
            <a:spcAft>
              <a:spcPct val="35000"/>
            </a:spcAft>
            <a:buNone/>
          </a:pPr>
          <a:r>
            <a:rPr lang="en-CA" sz="2700" kern="1200"/>
            <a:t>Emotional symptoms</a:t>
          </a:r>
          <a:endParaRPr lang="en-US" sz="2700" kern="1200"/>
        </a:p>
      </dsp:txBody>
      <dsp:txXfrm>
        <a:off x="10498" y="33276"/>
        <a:ext cx="3223071" cy="966921"/>
      </dsp:txXfrm>
    </dsp:sp>
    <dsp:sp modelId="{D81955DF-1EC8-4B4A-B135-4EE3EB8D68B0}">
      <dsp:nvSpPr>
        <dsp:cNvPr id="0" name=""/>
        <dsp:cNvSpPr/>
      </dsp:nvSpPr>
      <dsp:spPr>
        <a:xfrm>
          <a:off x="10498" y="1000198"/>
          <a:ext cx="3223071" cy="2109245"/>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8368" tIns="318368" rIns="318368" bIns="318368" numCol="1" spcCol="1270" anchor="t" anchorCtr="0">
          <a:noAutofit/>
        </a:bodyPr>
        <a:lstStyle/>
        <a:p>
          <a:pPr marL="0" lvl="0" indent="0" algn="l" defTabSz="577850">
            <a:lnSpc>
              <a:spcPct val="90000"/>
            </a:lnSpc>
            <a:spcBef>
              <a:spcPct val="0"/>
            </a:spcBef>
            <a:spcAft>
              <a:spcPct val="35000"/>
            </a:spcAft>
            <a:buNone/>
          </a:pPr>
          <a:r>
            <a:rPr lang="en-CA" sz="1300" kern="1200" dirty="0"/>
            <a:t>Being moody</a:t>
          </a:r>
          <a:endParaRPr lang="en-US" sz="1300" kern="1200" dirty="0"/>
        </a:p>
        <a:p>
          <a:pPr marL="0" lvl="0" indent="0" algn="l" defTabSz="577850">
            <a:lnSpc>
              <a:spcPct val="90000"/>
            </a:lnSpc>
            <a:spcBef>
              <a:spcPct val="0"/>
            </a:spcBef>
            <a:spcAft>
              <a:spcPct val="35000"/>
            </a:spcAft>
            <a:buNone/>
          </a:pPr>
          <a:r>
            <a:rPr lang="en-CA" sz="1300" kern="1200" dirty="0"/>
            <a:t>Feeling overwhelmed</a:t>
          </a:r>
          <a:endParaRPr lang="en-US" sz="1300" kern="1200" dirty="0"/>
        </a:p>
        <a:p>
          <a:pPr marL="0" lvl="0" indent="0" algn="l" defTabSz="577850">
            <a:lnSpc>
              <a:spcPct val="90000"/>
            </a:lnSpc>
            <a:spcBef>
              <a:spcPct val="0"/>
            </a:spcBef>
            <a:spcAft>
              <a:spcPct val="35000"/>
            </a:spcAft>
            <a:buNone/>
          </a:pPr>
          <a:r>
            <a:rPr lang="en-CA" sz="1300" kern="1200" dirty="0"/>
            <a:t>Can’t relax</a:t>
          </a:r>
          <a:endParaRPr lang="en-US" sz="1300" kern="1200" dirty="0"/>
        </a:p>
        <a:p>
          <a:pPr marL="0" lvl="0" indent="0" algn="l" defTabSz="577850">
            <a:lnSpc>
              <a:spcPct val="90000"/>
            </a:lnSpc>
            <a:spcBef>
              <a:spcPct val="0"/>
            </a:spcBef>
            <a:spcAft>
              <a:spcPct val="35000"/>
            </a:spcAft>
            <a:buNone/>
          </a:pPr>
          <a:r>
            <a:rPr lang="en-CA" sz="1300" kern="1200" dirty="0"/>
            <a:t>Low self esteem</a:t>
          </a:r>
          <a:endParaRPr lang="en-US" sz="1300" kern="1200" dirty="0"/>
        </a:p>
        <a:p>
          <a:pPr marL="0" lvl="0" indent="0" algn="l" defTabSz="577850">
            <a:lnSpc>
              <a:spcPct val="90000"/>
            </a:lnSpc>
            <a:spcBef>
              <a:spcPct val="0"/>
            </a:spcBef>
            <a:spcAft>
              <a:spcPct val="35000"/>
            </a:spcAft>
            <a:buNone/>
          </a:pPr>
          <a:r>
            <a:rPr lang="en-CA" sz="1300" kern="1200" dirty="0"/>
            <a:t>Depression</a:t>
          </a:r>
          <a:endParaRPr lang="en-US" sz="1300" kern="1200" dirty="0"/>
        </a:p>
        <a:p>
          <a:pPr marL="0" lvl="0" indent="0" algn="l" defTabSz="577850">
            <a:lnSpc>
              <a:spcPct val="90000"/>
            </a:lnSpc>
            <a:spcBef>
              <a:spcPct val="0"/>
            </a:spcBef>
            <a:spcAft>
              <a:spcPct val="35000"/>
            </a:spcAft>
            <a:buNone/>
          </a:pPr>
          <a:r>
            <a:rPr lang="en-CA" sz="1300" kern="1200" dirty="0"/>
            <a:t>Self-isolation</a:t>
          </a:r>
          <a:endParaRPr lang="en-US" sz="1300" kern="1200" dirty="0"/>
        </a:p>
      </dsp:txBody>
      <dsp:txXfrm>
        <a:off x="10498" y="1000198"/>
        <a:ext cx="3223071" cy="2109245"/>
      </dsp:txXfrm>
    </dsp:sp>
    <dsp:sp modelId="{B156A69A-ADC7-40E4-9FF9-5E447841B46C}">
      <dsp:nvSpPr>
        <dsp:cNvPr id="0" name=""/>
        <dsp:cNvSpPr/>
      </dsp:nvSpPr>
      <dsp:spPr>
        <a:xfrm>
          <a:off x="3341464" y="33276"/>
          <a:ext cx="3223071" cy="966921"/>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54694" tIns="254694" rIns="254694" bIns="254694" numCol="1" spcCol="1270" anchor="ctr" anchorCtr="0">
          <a:noAutofit/>
        </a:bodyPr>
        <a:lstStyle/>
        <a:p>
          <a:pPr marL="0" lvl="0" indent="0" algn="ctr" defTabSz="1200150">
            <a:lnSpc>
              <a:spcPct val="90000"/>
            </a:lnSpc>
            <a:spcBef>
              <a:spcPct val="0"/>
            </a:spcBef>
            <a:spcAft>
              <a:spcPct val="35000"/>
            </a:spcAft>
            <a:buNone/>
          </a:pPr>
          <a:r>
            <a:rPr lang="en-CA" sz="2700" kern="1200"/>
            <a:t>Physical symptoms</a:t>
          </a:r>
          <a:endParaRPr lang="en-US" sz="2700" kern="1200"/>
        </a:p>
      </dsp:txBody>
      <dsp:txXfrm>
        <a:off x="3341464" y="33276"/>
        <a:ext cx="3223071" cy="966921"/>
      </dsp:txXfrm>
    </dsp:sp>
    <dsp:sp modelId="{4ACE4ADE-6DA6-4F5A-A7E7-3468945A6737}">
      <dsp:nvSpPr>
        <dsp:cNvPr id="0" name=""/>
        <dsp:cNvSpPr/>
      </dsp:nvSpPr>
      <dsp:spPr>
        <a:xfrm>
          <a:off x="3341464" y="1000198"/>
          <a:ext cx="3223071" cy="2109245"/>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8368" tIns="318368" rIns="318368" bIns="318368" numCol="1" spcCol="1270" anchor="t" anchorCtr="0">
          <a:noAutofit/>
        </a:bodyPr>
        <a:lstStyle/>
        <a:p>
          <a:pPr marL="0" lvl="0" indent="0" algn="l" defTabSz="533400">
            <a:lnSpc>
              <a:spcPct val="90000"/>
            </a:lnSpc>
            <a:spcBef>
              <a:spcPct val="0"/>
            </a:spcBef>
            <a:spcAft>
              <a:spcPct val="35000"/>
            </a:spcAft>
            <a:buNone/>
          </a:pPr>
          <a:r>
            <a:rPr lang="en-CA" sz="1200" kern="1200" dirty="0"/>
            <a:t>Low energy</a:t>
          </a:r>
          <a:endParaRPr lang="en-US" sz="1200" kern="1200" dirty="0"/>
        </a:p>
        <a:p>
          <a:pPr marL="0" lvl="0" indent="0" algn="l" defTabSz="533400">
            <a:lnSpc>
              <a:spcPct val="90000"/>
            </a:lnSpc>
            <a:spcBef>
              <a:spcPct val="0"/>
            </a:spcBef>
            <a:spcAft>
              <a:spcPct val="35000"/>
            </a:spcAft>
            <a:buNone/>
          </a:pPr>
          <a:r>
            <a:rPr lang="en-CA" sz="1200" kern="1200" dirty="0"/>
            <a:t>Headaches</a:t>
          </a:r>
          <a:endParaRPr lang="en-US" sz="1200" kern="1200" dirty="0"/>
        </a:p>
        <a:p>
          <a:pPr marL="0" lvl="0" indent="0" algn="l" defTabSz="533400">
            <a:lnSpc>
              <a:spcPct val="90000"/>
            </a:lnSpc>
            <a:spcBef>
              <a:spcPct val="0"/>
            </a:spcBef>
            <a:spcAft>
              <a:spcPct val="35000"/>
            </a:spcAft>
            <a:buNone/>
          </a:pPr>
          <a:r>
            <a:rPr lang="en-CA" sz="1200" kern="1200" dirty="0"/>
            <a:t>Stomach problems</a:t>
          </a:r>
          <a:endParaRPr lang="en-US" sz="1200" kern="1200" dirty="0"/>
        </a:p>
        <a:p>
          <a:pPr marL="0" lvl="0" indent="0" algn="l" defTabSz="533400">
            <a:lnSpc>
              <a:spcPct val="90000"/>
            </a:lnSpc>
            <a:spcBef>
              <a:spcPct val="0"/>
            </a:spcBef>
            <a:spcAft>
              <a:spcPct val="35000"/>
            </a:spcAft>
            <a:buNone/>
          </a:pPr>
          <a:r>
            <a:rPr lang="en-CA" sz="1200" kern="1200" dirty="0"/>
            <a:t>Muscle pains/aches/tenseness</a:t>
          </a:r>
          <a:endParaRPr lang="en-US" sz="1200" kern="1200" dirty="0"/>
        </a:p>
        <a:p>
          <a:pPr marL="0" lvl="0" indent="0" algn="l" defTabSz="533400">
            <a:lnSpc>
              <a:spcPct val="90000"/>
            </a:lnSpc>
            <a:spcBef>
              <a:spcPct val="0"/>
            </a:spcBef>
            <a:spcAft>
              <a:spcPct val="35000"/>
            </a:spcAft>
            <a:buNone/>
          </a:pPr>
          <a:r>
            <a:rPr lang="en-CA" sz="1200" kern="1200" dirty="0"/>
            <a:t>Chest pain, heart problems</a:t>
          </a:r>
          <a:endParaRPr lang="en-US" sz="1200" kern="1200" dirty="0"/>
        </a:p>
        <a:p>
          <a:pPr marL="0" lvl="0" indent="0" algn="l" defTabSz="533400">
            <a:lnSpc>
              <a:spcPct val="90000"/>
            </a:lnSpc>
            <a:spcBef>
              <a:spcPct val="0"/>
            </a:spcBef>
            <a:spcAft>
              <a:spcPct val="35000"/>
            </a:spcAft>
            <a:buNone/>
          </a:pPr>
          <a:r>
            <a:rPr lang="en-CA" sz="1200" kern="1200" dirty="0"/>
            <a:t>Insomnia</a:t>
          </a:r>
          <a:endParaRPr lang="en-US" sz="1200" kern="1200" dirty="0"/>
        </a:p>
        <a:p>
          <a:pPr marL="0" lvl="0" indent="0" algn="l" defTabSz="533400">
            <a:lnSpc>
              <a:spcPct val="90000"/>
            </a:lnSpc>
            <a:spcBef>
              <a:spcPct val="0"/>
            </a:spcBef>
            <a:spcAft>
              <a:spcPct val="35000"/>
            </a:spcAft>
            <a:buNone/>
          </a:pPr>
          <a:r>
            <a:rPr lang="en-CA" sz="1200" kern="1200" dirty="0"/>
            <a:t>Lowered immune system</a:t>
          </a:r>
          <a:endParaRPr lang="en-US" sz="1200" kern="1200" dirty="0"/>
        </a:p>
        <a:p>
          <a:pPr marL="0" lvl="0" indent="0" algn="l" defTabSz="533400">
            <a:lnSpc>
              <a:spcPct val="90000"/>
            </a:lnSpc>
            <a:spcBef>
              <a:spcPct val="0"/>
            </a:spcBef>
            <a:spcAft>
              <a:spcPct val="35000"/>
            </a:spcAft>
            <a:buNone/>
          </a:pPr>
          <a:r>
            <a:rPr lang="en-CA" sz="1200" b="1" kern="1200" dirty="0"/>
            <a:t>(…the list goes on)</a:t>
          </a:r>
          <a:endParaRPr lang="en-US" sz="1200" b="1" kern="1200" dirty="0"/>
        </a:p>
      </dsp:txBody>
      <dsp:txXfrm>
        <a:off x="3341464" y="1000198"/>
        <a:ext cx="3223071" cy="2109245"/>
      </dsp:txXfrm>
    </dsp:sp>
    <dsp:sp modelId="{4495EEEA-31A3-4CCE-9414-57B743DC8AFE}">
      <dsp:nvSpPr>
        <dsp:cNvPr id="0" name=""/>
        <dsp:cNvSpPr/>
      </dsp:nvSpPr>
      <dsp:spPr>
        <a:xfrm>
          <a:off x="6672430" y="33276"/>
          <a:ext cx="3223071" cy="966921"/>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54694" tIns="254694" rIns="254694" bIns="254694" numCol="1" spcCol="1270" anchor="ctr" anchorCtr="0">
          <a:noAutofit/>
        </a:bodyPr>
        <a:lstStyle/>
        <a:p>
          <a:pPr marL="0" lvl="0" indent="0" algn="ctr" defTabSz="1200150">
            <a:lnSpc>
              <a:spcPct val="90000"/>
            </a:lnSpc>
            <a:spcBef>
              <a:spcPct val="0"/>
            </a:spcBef>
            <a:spcAft>
              <a:spcPct val="35000"/>
            </a:spcAft>
            <a:buNone/>
          </a:pPr>
          <a:r>
            <a:rPr lang="en-CA" sz="2700" kern="1200"/>
            <a:t>Cognitive effects</a:t>
          </a:r>
          <a:endParaRPr lang="en-US" sz="2700" kern="1200"/>
        </a:p>
      </dsp:txBody>
      <dsp:txXfrm>
        <a:off x="6672430" y="33276"/>
        <a:ext cx="3223071" cy="966921"/>
      </dsp:txXfrm>
    </dsp:sp>
    <dsp:sp modelId="{99EFD403-3FF6-4C9D-A983-AD959F2ABDF6}">
      <dsp:nvSpPr>
        <dsp:cNvPr id="0" name=""/>
        <dsp:cNvSpPr/>
      </dsp:nvSpPr>
      <dsp:spPr>
        <a:xfrm>
          <a:off x="6672430" y="1000198"/>
          <a:ext cx="3223071" cy="2109245"/>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8368" tIns="318368" rIns="318368" bIns="318368" numCol="1" spcCol="1270" anchor="t" anchorCtr="0">
          <a:noAutofit/>
        </a:bodyPr>
        <a:lstStyle/>
        <a:p>
          <a:pPr marL="0" lvl="0" indent="0" algn="l" defTabSz="622300">
            <a:lnSpc>
              <a:spcPct val="90000"/>
            </a:lnSpc>
            <a:spcBef>
              <a:spcPct val="0"/>
            </a:spcBef>
            <a:spcAft>
              <a:spcPct val="35000"/>
            </a:spcAft>
            <a:buNone/>
          </a:pPr>
          <a:r>
            <a:rPr lang="en-CA" sz="1400" kern="1200" dirty="0"/>
            <a:t>Anxiety</a:t>
          </a:r>
          <a:endParaRPr lang="en-US" sz="1400" kern="1200" dirty="0"/>
        </a:p>
        <a:p>
          <a:pPr marL="0" lvl="0" indent="0" algn="l" defTabSz="622300">
            <a:lnSpc>
              <a:spcPct val="90000"/>
            </a:lnSpc>
            <a:spcBef>
              <a:spcPct val="0"/>
            </a:spcBef>
            <a:spcAft>
              <a:spcPct val="35000"/>
            </a:spcAft>
            <a:buNone/>
          </a:pPr>
          <a:r>
            <a:rPr lang="en-CA" sz="1400" kern="1200" dirty="0"/>
            <a:t>Racing thoughts</a:t>
          </a:r>
          <a:endParaRPr lang="en-US" sz="1400" kern="1200" dirty="0"/>
        </a:p>
        <a:p>
          <a:pPr marL="0" lvl="0" indent="0" algn="l" defTabSz="622300">
            <a:lnSpc>
              <a:spcPct val="90000"/>
            </a:lnSpc>
            <a:spcBef>
              <a:spcPct val="0"/>
            </a:spcBef>
            <a:spcAft>
              <a:spcPct val="35000"/>
            </a:spcAft>
            <a:buNone/>
          </a:pPr>
          <a:r>
            <a:rPr lang="en-CA" sz="1400" kern="1200" dirty="0"/>
            <a:t>Forgetfulness, disorganization</a:t>
          </a:r>
          <a:endParaRPr lang="en-US" sz="1400" kern="1200" dirty="0"/>
        </a:p>
        <a:p>
          <a:pPr marL="0" lvl="0" indent="0" algn="l" defTabSz="622300">
            <a:lnSpc>
              <a:spcPct val="90000"/>
            </a:lnSpc>
            <a:spcBef>
              <a:spcPct val="0"/>
            </a:spcBef>
            <a:spcAft>
              <a:spcPct val="35000"/>
            </a:spcAft>
            <a:buNone/>
          </a:pPr>
          <a:r>
            <a:rPr lang="en-CA" sz="1400" kern="1200" dirty="0"/>
            <a:t>Difficulty focusing</a:t>
          </a:r>
          <a:endParaRPr lang="en-US" sz="1400" kern="1200" dirty="0"/>
        </a:p>
        <a:p>
          <a:pPr marL="0" lvl="0" indent="0" algn="l" defTabSz="622300">
            <a:lnSpc>
              <a:spcPct val="90000"/>
            </a:lnSpc>
            <a:spcBef>
              <a:spcPct val="0"/>
            </a:spcBef>
            <a:spcAft>
              <a:spcPct val="35000"/>
            </a:spcAft>
            <a:buNone/>
          </a:pPr>
          <a:r>
            <a:rPr lang="en-CA" sz="1400" kern="1200" dirty="0"/>
            <a:t>Poor judgement</a:t>
          </a:r>
          <a:endParaRPr lang="en-US" sz="1400" kern="1200" dirty="0"/>
        </a:p>
        <a:p>
          <a:pPr marL="0" lvl="0" indent="0" algn="l" defTabSz="622300">
            <a:lnSpc>
              <a:spcPct val="90000"/>
            </a:lnSpc>
            <a:spcBef>
              <a:spcPct val="0"/>
            </a:spcBef>
            <a:spcAft>
              <a:spcPct val="35000"/>
            </a:spcAft>
            <a:buNone/>
          </a:pPr>
          <a:r>
            <a:rPr lang="en-CA" sz="1400" kern="1200" dirty="0"/>
            <a:t>Cynicism</a:t>
          </a:r>
          <a:endParaRPr lang="en-US" sz="1400" kern="1200" dirty="0"/>
        </a:p>
      </dsp:txBody>
      <dsp:txXfrm>
        <a:off x="6672430" y="1000198"/>
        <a:ext cx="3223071" cy="21092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8568C-A0EF-4AAF-AC07-C3D04ECB75DD}">
      <dsp:nvSpPr>
        <dsp:cNvPr id="0" name=""/>
        <dsp:cNvSpPr/>
      </dsp:nvSpPr>
      <dsp:spPr>
        <a:xfrm>
          <a:off x="0" y="520275"/>
          <a:ext cx="9905999" cy="121275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8816" tIns="458216" rIns="768816" bIns="156464" numCol="1" spcCol="1270" anchor="t" anchorCtr="0">
          <a:noAutofit/>
        </a:bodyPr>
        <a:lstStyle/>
        <a:p>
          <a:pPr marL="228600" lvl="1" indent="-228600" algn="l" defTabSz="977900">
            <a:lnSpc>
              <a:spcPct val="90000"/>
            </a:lnSpc>
            <a:spcBef>
              <a:spcPct val="0"/>
            </a:spcBef>
            <a:spcAft>
              <a:spcPct val="15000"/>
            </a:spcAft>
            <a:buChar char="•"/>
          </a:pPr>
          <a:r>
            <a:rPr lang="en-CA" sz="2200" kern="1200"/>
            <a:t>2013-2017: 11% of women in global workforce </a:t>
          </a:r>
          <a:r>
            <a:rPr lang="en-CA" sz="2200" i="1" kern="1200"/>
            <a:t>(ISC</a:t>
          </a:r>
          <a:r>
            <a:rPr lang="en-CA" sz="2200" i="1" kern="1200" baseline="30000"/>
            <a:t>2</a:t>
          </a:r>
          <a:r>
            <a:rPr lang="en-CA" sz="2200" i="1" kern="1200"/>
            <a:t>, etc.)</a:t>
          </a:r>
          <a:endParaRPr lang="en-US" sz="2200" kern="1200"/>
        </a:p>
        <a:p>
          <a:pPr marL="228600" lvl="1" indent="-228600" algn="l" defTabSz="977900">
            <a:lnSpc>
              <a:spcPct val="90000"/>
            </a:lnSpc>
            <a:spcBef>
              <a:spcPct val="0"/>
            </a:spcBef>
            <a:spcAft>
              <a:spcPct val="15000"/>
            </a:spcAft>
            <a:buChar char="•"/>
          </a:pPr>
          <a:r>
            <a:rPr lang="en-CA" sz="2200" kern="1200"/>
            <a:t>2019: 24% of women in global workforce </a:t>
          </a:r>
          <a:r>
            <a:rPr lang="en-CA" sz="2200" i="1" kern="1200"/>
            <a:t>(ISC</a:t>
          </a:r>
          <a:r>
            <a:rPr lang="en-CA" sz="2200" i="1" kern="1200" baseline="30000"/>
            <a:t>2</a:t>
          </a:r>
          <a:r>
            <a:rPr lang="en-CA" sz="2200" i="1" kern="1200"/>
            <a:t>)</a:t>
          </a:r>
          <a:endParaRPr lang="en-US" sz="2200" kern="1200"/>
        </a:p>
      </dsp:txBody>
      <dsp:txXfrm>
        <a:off x="0" y="520275"/>
        <a:ext cx="9905999" cy="1212750"/>
      </dsp:txXfrm>
    </dsp:sp>
    <dsp:sp modelId="{0A4844AC-B765-4B88-A41E-40F949CDB2B2}">
      <dsp:nvSpPr>
        <dsp:cNvPr id="0" name=""/>
        <dsp:cNvSpPr/>
      </dsp:nvSpPr>
      <dsp:spPr>
        <a:xfrm>
          <a:off x="495299" y="195554"/>
          <a:ext cx="6934199" cy="6494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977900">
            <a:lnSpc>
              <a:spcPct val="90000"/>
            </a:lnSpc>
            <a:spcBef>
              <a:spcPct val="0"/>
            </a:spcBef>
            <a:spcAft>
              <a:spcPct val="35000"/>
            </a:spcAft>
            <a:buNone/>
          </a:pPr>
          <a:r>
            <a:rPr lang="en-CA" sz="2200" kern="1200"/>
            <a:t>The gender gap</a:t>
          </a:r>
          <a:endParaRPr lang="en-US" sz="2200" kern="1200"/>
        </a:p>
      </dsp:txBody>
      <dsp:txXfrm>
        <a:off x="527002" y="227257"/>
        <a:ext cx="6870793" cy="586034"/>
      </dsp:txXfrm>
    </dsp:sp>
    <dsp:sp modelId="{57587AC6-E938-461E-96D1-988905BAD515}">
      <dsp:nvSpPr>
        <dsp:cNvPr id="0" name=""/>
        <dsp:cNvSpPr/>
      </dsp:nvSpPr>
      <dsp:spPr>
        <a:xfrm>
          <a:off x="0" y="2176545"/>
          <a:ext cx="9905999" cy="121275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8816" tIns="458216" rIns="768816" bIns="156464" numCol="1" spcCol="1270" anchor="t" anchorCtr="0">
          <a:noAutofit/>
        </a:bodyPr>
        <a:lstStyle/>
        <a:p>
          <a:pPr marL="228600" lvl="1" indent="-228600" algn="l" defTabSz="977900">
            <a:lnSpc>
              <a:spcPct val="90000"/>
            </a:lnSpc>
            <a:spcBef>
              <a:spcPct val="0"/>
            </a:spcBef>
            <a:spcAft>
              <a:spcPct val="15000"/>
            </a:spcAft>
            <a:buChar char="•"/>
          </a:pPr>
          <a:r>
            <a:rPr lang="en-CA" sz="2200" kern="1200"/>
            <a:t>2016: 26% of minorities in global workforce </a:t>
          </a:r>
          <a:r>
            <a:rPr lang="en-CA" sz="2200" i="1" kern="1200"/>
            <a:t>(ISC</a:t>
          </a:r>
          <a:r>
            <a:rPr lang="en-CA" sz="2200" i="1" kern="1200" baseline="30000"/>
            <a:t>2</a:t>
          </a:r>
          <a:r>
            <a:rPr lang="en-CA" sz="2200" i="1" kern="1200"/>
            <a:t>)</a:t>
          </a:r>
          <a:endParaRPr lang="en-US" sz="2200" kern="1200"/>
        </a:p>
        <a:p>
          <a:pPr marL="228600" lvl="1" indent="-228600" algn="l" defTabSz="977900">
            <a:lnSpc>
              <a:spcPct val="90000"/>
            </a:lnSpc>
            <a:spcBef>
              <a:spcPct val="0"/>
            </a:spcBef>
            <a:spcAft>
              <a:spcPct val="15000"/>
            </a:spcAft>
            <a:buChar char="•"/>
          </a:pPr>
          <a:r>
            <a:rPr lang="en-CA" sz="2200" kern="1200" dirty="0"/>
            <a:t>2017: 39% of minorities in large corporations </a:t>
          </a:r>
          <a:r>
            <a:rPr lang="en-CA" sz="2200" i="1" kern="1200" dirty="0"/>
            <a:t>(Information is Beautiful)</a:t>
          </a:r>
          <a:endParaRPr lang="en-US" sz="2200" kern="1200" dirty="0"/>
        </a:p>
      </dsp:txBody>
      <dsp:txXfrm>
        <a:off x="0" y="2176545"/>
        <a:ext cx="9905999" cy="1212750"/>
      </dsp:txXfrm>
    </dsp:sp>
    <dsp:sp modelId="{29F09B83-B189-4BD3-A0A4-900DA258DA99}">
      <dsp:nvSpPr>
        <dsp:cNvPr id="0" name=""/>
        <dsp:cNvSpPr/>
      </dsp:nvSpPr>
      <dsp:spPr>
        <a:xfrm>
          <a:off x="495299" y="1851825"/>
          <a:ext cx="6934199" cy="649440"/>
        </a:xfrm>
        <a:prstGeom prst="roundRect">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977900">
            <a:lnSpc>
              <a:spcPct val="90000"/>
            </a:lnSpc>
            <a:spcBef>
              <a:spcPct val="0"/>
            </a:spcBef>
            <a:spcAft>
              <a:spcPct val="35000"/>
            </a:spcAft>
            <a:buNone/>
          </a:pPr>
          <a:r>
            <a:rPr lang="en-CA" sz="2200" kern="1200"/>
            <a:t>Racial diversity</a:t>
          </a:r>
          <a:endParaRPr lang="en-US" sz="2200" kern="1200"/>
        </a:p>
      </dsp:txBody>
      <dsp:txXfrm>
        <a:off x="527002" y="1883528"/>
        <a:ext cx="6870793"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9D1CD-1B3F-47DD-AD37-D18639A88A04}">
      <dsp:nvSpPr>
        <dsp:cNvPr id="0" name=""/>
        <dsp:cNvSpPr/>
      </dsp:nvSpPr>
      <dsp:spPr>
        <a:xfrm>
          <a:off x="0" y="432"/>
          <a:ext cx="9906000" cy="10116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FDC99-9085-40EC-9701-C91B206143A1}">
      <dsp:nvSpPr>
        <dsp:cNvPr id="0" name=""/>
        <dsp:cNvSpPr/>
      </dsp:nvSpPr>
      <dsp:spPr>
        <a:xfrm>
          <a:off x="306030" y="228058"/>
          <a:ext cx="556418" cy="556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D62CA7-FCE6-4A60-A9A9-CC5B22538E12}">
      <dsp:nvSpPr>
        <dsp:cNvPr id="0" name=""/>
        <dsp:cNvSpPr/>
      </dsp:nvSpPr>
      <dsp:spPr>
        <a:xfrm>
          <a:off x="1168479" y="432"/>
          <a:ext cx="8737520" cy="101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8" tIns="107068" rIns="107068" bIns="107068" numCol="1" spcCol="1270" anchor="ctr" anchorCtr="0">
          <a:noAutofit/>
        </a:bodyPr>
        <a:lstStyle/>
        <a:p>
          <a:pPr marL="0" lvl="0" indent="0" algn="l" defTabSz="1111250">
            <a:lnSpc>
              <a:spcPct val="90000"/>
            </a:lnSpc>
            <a:spcBef>
              <a:spcPct val="0"/>
            </a:spcBef>
            <a:spcAft>
              <a:spcPct val="35000"/>
            </a:spcAft>
            <a:buNone/>
          </a:pPr>
          <a:r>
            <a:rPr lang="en-CA" sz="2500" kern="1200" dirty="0"/>
            <a:t>Diversity quotas &amp; the “talent race”</a:t>
          </a:r>
          <a:endParaRPr lang="en-US" sz="2500" kern="1200" dirty="0"/>
        </a:p>
      </dsp:txBody>
      <dsp:txXfrm>
        <a:off x="1168479" y="432"/>
        <a:ext cx="8737520" cy="1011670"/>
      </dsp:txXfrm>
    </dsp:sp>
    <dsp:sp modelId="{7E63DBEC-7239-49C5-B597-77E4EADECC3E}">
      <dsp:nvSpPr>
        <dsp:cNvPr id="0" name=""/>
        <dsp:cNvSpPr/>
      </dsp:nvSpPr>
      <dsp:spPr>
        <a:xfrm>
          <a:off x="0" y="1265020"/>
          <a:ext cx="9906000" cy="10116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9E712-3EF5-4F79-902C-98128B8F2567}">
      <dsp:nvSpPr>
        <dsp:cNvPr id="0" name=""/>
        <dsp:cNvSpPr/>
      </dsp:nvSpPr>
      <dsp:spPr>
        <a:xfrm>
          <a:off x="306030" y="1492646"/>
          <a:ext cx="556418" cy="556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1E8CB5-B666-47BB-8DA6-778DE227267A}">
      <dsp:nvSpPr>
        <dsp:cNvPr id="0" name=""/>
        <dsp:cNvSpPr/>
      </dsp:nvSpPr>
      <dsp:spPr>
        <a:xfrm>
          <a:off x="1168479" y="1265020"/>
          <a:ext cx="8737520" cy="101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8" tIns="107068" rIns="107068" bIns="107068" numCol="1" spcCol="1270" anchor="ctr" anchorCtr="0">
          <a:noAutofit/>
        </a:bodyPr>
        <a:lstStyle/>
        <a:p>
          <a:pPr marL="0" lvl="0" indent="0" algn="l" defTabSz="1111250">
            <a:lnSpc>
              <a:spcPct val="90000"/>
            </a:lnSpc>
            <a:spcBef>
              <a:spcPct val="0"/>
            </a:spcBef>
            <a:spcAft>
              <a:spcPct val="35000"/>
            </a:spcAft>
            <a:buNone/>
          </a:pPr>
          <a:r>
            <a:rPr lang="en-CA" sz="2500" kern="1200"/>
            <a:t>Development of security controls &amp; resulting biases</a:t>
          </a:r>
          <a:endParaRPr lang="en-US" sz="2500" kern="1200"/>
        </a:p>
      </dsp:txBody>
      <dsp:txXfrm>
        <a:off x="1168479" y="1265020"/>
        <a:ext cx="8737520" cy="1011670"/>
      </dsp:txXfrm>
    </dsp:sp>
    <dsp:sp modelId="{0D464AFE-C23D-48FE-ADDB-43966E834D6F}">
      <dsp:nvSpPr>
        <dsp:cNvPr id="0" name=""/>
        <dsp:cNvSpPr/>
      </dsp:nvSpPr>
      <dsp:spPr>
        <a:xfrm>
          <a:off x="0" y="2529608"/>
          <a:ext cx="9906000" cy="10116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A423A-590C-43B0-88BF-2DA3946273F0}">
      <dsp:nvSpPr>
        <dsp:cNvPr id="0" name=""/>
        <dsp:cNvSpPr/>
      </dsp:nvSpPr>
      <dsp:spPr>
        <a:xfrm>
          <a:off x="306030" y="2757234"/>
          <a:ext cx="556418" cy="556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3F0E5C-5F51-4E24-B509-D755E2607E63}">
      <dsp:nvSpPr>
        <dsp:cNvPr id="0" name=""/>
        <dsp:cNvSpPr/>
      </dsp:nvSpPr>
      <dsp:spPr>
        <a:xfrm>
          <a:off x="1168479" y="2529608"/>
          <a:ext cx="8737520" cy="101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68" tIns="107068" rIns="107068" bIns="107068" numCol="1" spcCol="1270" anchor="ctr" anchorCtr="0">
          <a:noAutofit/>
        </a:bodyPr>
        <a:lstStyle/>
        <a:p>
          <a:pPr marL="0" lvl="0" indent="0" algn="l" defTabSz="1111250">
            <a:lnSpc>
              <a:spcPct val="90000"/>
            </a:lnSpc>
            <a:spcBef>
              <a:spcPct val="0"/>
            </a:spcBef>
            <a:spcAft>
              <a:spcPct val="35000"/>
            </a:spcAft>
            <a:buNone/>
          </a:pPr>
          <a:r>
            <a:rPr lang="en-CA" sz="2500" kern="1200"/>
            <a:t>Again, the Skills Gap</a:t>
          </a:r>
          <a:endParaRPr lang="en-US" sz="2500" kern="1200"/>
        </a:p>
      </dsp:txBody>
      <dsp:txXfrm>
        <a:off x="1168479" y="2529608"/>
        <a:ext cx="8737520" cy="10116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8844A-ABA3-447D-A729-CA11DBECDC41}">
      <dsp:nvSpPr>
        <dsp:cNvPr id="0" name=""/>
        <dsp:cNvSpPr/>
      </dsp:nvSpPr>
      <dsp:spPr>
        <a:xfrm>
          <a:off x="0" y="0"/>
          <a:ext cx="7627620" cy="637508"/>
        </a:xfrm>
        <a:prstGeom prst="roundRect">
          <a:avLst>
            <a:gd name="adj" fmla="val 10000"/>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It pays to not teach</a:t>
          </a:r>
        </a:p>
      </dsp:txBody>
      <dsp:txXfrm>
        <a:off x="18672" y="18672"/>
        <a:ext cx="6865110" cy="600164"/>
      </dsp:txXfrm>
    </dsp:sp>
    <dsp:sp modelId="{3B187C8A-252D-42A7-BCCE-58B1FF8AF752}">
      <dsp:nvSpPr>
        <dsp:cNvPr id="0" name=""/>
        <dsp:cNvSpPr/>
      </dsp:nvSpPr>
      <dsp:spPr>
        <a:xfrm>
          <a:off x="569595" y="726050"/>
          <a:ext cx="7627620" cy="637508"/>
        </a:xfrm>
        <a:prstGeom prst="roundRect">
          <a:avLst>
            <a:gd name="adj" fmla="val 10000"/>
          </a:avLst>
        </a:prstGeom>
        <a:solidFill>
          <a:schemeClr val="accent5">
            <a:hueOff val="-827139"/>
            <a:satOff val="-4443"/>
            <a:lumOff val="1519"/>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CA" sz="2600" kern="1200" dirty="0"/>
            <a:t>Credentials required for teaching (1 above rule)</a:t>
          </a:r>
          <a:endParaRPr lang="en-US" sz="2600" kern="1200" dirty="0"/>
        </a:p>
      </dsp:txBody>
      <dsp:txXfrm>
        <a:off x="588267" y="744722"/>
        <a:ext cx="6606300" cy="600164"/>
      </dsp:txXfrm>
    </dsp:sp>
    <dsp:sp modelId="{831B4EF8-74B3-498D-8875-79757DEE1B02}">
      <dsp:nvSpPr>
        <dsp:cNvPr id="0" name=""/>
        <dsp:cNvSpPr/>
      </dsp:nvSpPr>
      <dsp:spPr>
        <a:xfrm>
          <a:off x="1139189" y="1452101"/>
          <a:ext cx="7627620" cy="637508"/>
        </a:xfrm>
        <a:prstGeom prst="roundRect">
          <a:avLst>
            <a:gd name="adj" fmla="val 10000"/>
          </a:avLst>
        </a:prstGeom>
        <a:solidFill>
          <a:schemeClr val="accent5">
            <a:hueOff val="-1654278"/>
            <a:satOff val="-8885"/>
            <a:lumOff val="3039"/>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CA" sz="2600" kern="1200"/>
            <a:t>Credential quotas</a:t>
          </a:r>
          <a:endParaRPr lang="en-US" sz="2600" kern="1200"/>
        </a:p>
      </dsp:txBody>
      <dsp:txXfrm>
        <a:off x="1157861" y="1470773"/>
        <a:ext cx="6606300" cy="600164"/>
      </dsp:txXfrm>
    </dsp:sp>
    <dsp:sp modelId="{6F6D0372-0D6A-4C78-8E75-ABF42C4F893E}">
      <dsp:nvSpPr>
        <dsp:cNvPr id="0" name=""/>
        <dsp:cNvSpPr/>
      </dsp:nvSpPr>
      <dsp:spPr>
        <a:xfrm>
          <a:off x="1708784" y="2178152"/>
          <a:ext cx="7627620" cy="637508"/>
        </a:xfrm>
        <a:prstGeom prst="roundRect">
          <a:avLst>
            <a:gd name="adj" fmla="val 10000"/>
          </a:avLst>
        </a:prstGeom>
        <a:solidFill>
          <a:schemeClr val="accent5">
            <a:hueOff val="-2481417"/>
            <a:satOff val="-13328"/>
            <a:lumOff val="4558"/>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CA" sz="2600" kern="1200" dirty="0"/>
            <a:t>Credentials =/= good at teaching</a:t>
          </a:r>
          <a:endParaRPr lang="en-US" sz="2600" kern="1200" dirty="0"/>
        </a:p>
      </dsp:txBody>
      <dsp:txXfrm>
        <a:off x="1727456" y="2196824"/>
        <a:ext cx="6606300" cy="600164"/>
      </dsp:txXfrm>
    </dsp:sp>
    <dsp:sp modelId="{1121935F-C9DC-4869-8AEB-B9B6505E388E}">
      <dsp:nvSpPr>
        <dsp:cNvPr id="0" name=""/>
        <dsp:cNvSpPr/>
      </dsp:nvSpPr>
      <dsp:spPr>
        <a:xfrm>
          <a:off x="2278379" y="2904203"/>
          <a:ext cx="7627620" cy="637508"/>
        </a:xfrm>
        <a:prstGeom prst="roundRect">
          <a:avLst>
            <a:gd name="adj" fmla="val 10000"/>
          </a:avLst>
        </a:prstGeom>
        <a:solidFill>
          <a:schemeClr val="accent5">
            <a:hueOff val="-3308557"/>
            <a:satOff val="-17770"/>
            <a:lumOff val="6078"/>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CA" sz="2600" kern="1200"/>
            <a:t>Curriculum changes are hard</a:t>
          </a:r>
          <a:endParaRPr lang="en-US" sz="2600" kern="1200" dirty="0"/>
        </a:p>
      </dsp:txBody>
      <dsp:txXfrm>
        <a:off x="2297051" y="2922875"/>
        <a:ext cx="6606300" cy="600164"/>
      </dsp:txXfrm>
    </dsp:sp>
    <dsp:sp modelId="{99115E46-5F78-4ACC-86D3-BBED73429A88}">
      <dsp:nvSpPr>
        <dsp:cNvPr id="0" name=""/>
        <dsp:cNvSpPr/>
      </dsp:nvSpPr>
      <dsp:spPr>
        <a:xfrm>
          <a:off x="7213239" y="465735"/>
          <a:ext cx="414380" cy="414380"/>
        </a:xfrm>
        <a:prstGeom prst="downArrow">
          <a:avLst>
            <a:gd name="adj1" fmla="val 55000"/>
            <a:gd name="adj2" fmla="val 45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a:off x="7306474" y="465735"/>
        <a:ext cx="227910" cy="311821"/>
      </dsp:txXfrm>
    </dsp:sp>
    <dsp:sp modelId="{2CF820CA-64FA-477F-A97E-368E5182B12F}">
      <dsp:nvSpPr>
        <dsp:cNvPr id="0" name=""/>
        <dsp:cNvSpPr/>
      </dsp:nvSpPr>
      <dsp:spPr>
        <a:xfrm>
          <a:off x="7782834" y="1191786"/>
          <a:ext cx="414380" cy="414380"/>
        </a:xfrm>
        <a:prstGeom prst="downArrow">
          <a:avLst>
            <a:gd name="adj1" fmla="val 55000"/>
            <a:gd name="adj2" fmla="val 45000"/>
          </a:avLst>
        </a:prstGeom>
        <a:solidFill>
          <a:schemeClr val="accent5">
            <a:tint val="40000"/>
            <a:alpha val="90000"/>
            <a:hueOff val="-1262909"/>
            <a:satOff val="-4566"/>
            <a:lumOff val="308"/>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876069" y="1191786"/>
        <a:ext cx="227910" cy="311821"/>
      </dsp:txXfrm>
    </dsp:sp>
    <dsp:sp modelId="{E46F737D-545B-4B45-8162-476E3A4FD20A}">
      <dsp:nvSpPr>
        <dsp:cNvPr id="0" name=""/>
        <dsp:cNvSpPr/>
      </dsp:nvSpPr>
      <dsp:spPr>
        <a:xfrm>
          <a:off x="8352429" y="1907211"/>
          <a:ext cx="414380" cy="414380"/>
        </a:xfrm>
        <a:prstGeom prst="downArrow">
          <a:avLst>
            <a:gd name="adj1" fmla="val 55000"/>
            <a:gd name="adj2" fmla="val 45000"/>
          </a:avLst>
        </a:prstGeom>
        <a:solidFill>
          <a:schemeClr val="accent5">
            <a:tint val="40000"/>
            <a:alpha val="90000"/>
            <a:hueOff val="-2525817"/>
            <a:satOff val="-9133"/>
            <a:lumOff val="615"/>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445664" y="1907211"/>
        <a:ext cx="227910" cy="311821"/>
      </dsp:txXfrm>
    </dsp:sp>
    <dsp:sp modelId="{7F9B33B5-872F-415A-B477-E0E554D681E0}">
      <dsp:nvSpPr>
        <dsp:cNvPr id="0" name=""/>
        <dsp:cNvSpPr/>
      </dsp:nvSpPr>
      <dsp:spPr>
        <a:xfrm>
          <a:off x="8922024" y="2640346"/>
          <a:ext cx="414380" cy="414380"/>
        </a:xfrm>
        <a:prstGeom prst="downArrow">
          <a:avLst>
            <a:gd name="adj1" fmla="val 55000"/>
            <a:gd name="adj2" fmla="val 45000"/>
          </a:avLst>
        </a:prstGeom>
        <a:solidFill>
          <a:schemeClr val="accent5">
            <a:tint val="40000"/>
            <a:alpha val="90000"/>
            <a:hueOff val="-3788726"/>
            <a:satOff val="-13699"/>
            <a:lumOff val="923"/>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015259" y="2640346"/>
        <a:ext cx="227910" cy="31182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FEDCE-0DB9-4E53-9167-BE1E6A98A289}" type="datetimeFigureOut">
              <a:rPr lang="en-CA" smtClean="0"/>
              <a:t>2019-10-26</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C7ECA-E222-44E7-A965-31A6CF7DBEE4}" type="slidenum">
              <a:rPr lang="en-CA" smtClean="0"/>
              <a:t>‹#›</a:t>
            </a:fld>
            <a:endParaRPr lang="en-CA" dirty="0"/>
          </a:p>
        </p:txBody>
      </p:sp>
    </p:spTree>
    <p:extLst>
      <p:ext uri="{BB962C8B-B14F-4D97-AF65-F5344CB8AC3E}">
        <p14:creationId xmlns:p14="http://schemas.microsoft.com/office/powerpoint/2010/main" val="216193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Full disclosure: this is like /r </a:t>
            </a:r>
            <a:r>
              <a:rPr lang="en-CA" dirty="0" err="1"/>
              <a:t>showerthoughts</a:t>
            </a:r>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1</a:t>
            </a:fld>
            <a:endParaRPr lang="en-CA" dirty="0"/>
          </a:p>
        </p:txBody>
      </p:sp>
    </p:spTree>
    <p:extLst>
      <p:ext uri="{BB962C8B-B14F-4D97-AF65-F5344CB8AC3E}">
        <p14:creationId xmlns:p14="http://schemas.microsoft.com/office/powerpoint/2010/main" val="2537395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this doesn’t confirm that my life is an anime, I don’t know what does</a:t>
            </a:r>
          </a:p>
          <a:p>
            <a:endParaRPr lang="en-CA" dirty="0"/>
          </a:p>
          <a:p>
            <a:r>
              <a:rPr lang="en-CA" dirty="0"/>
              <a:t>And the reason I bring this up is partly because, according to recent media pieces I’ve been part of, this has motivational worth – especially when addressing the skills shortage (which I will talk about more in a few slides) but also because</a:t>
            </a:r>
          </a:p>
        </p:txBody>
      </p:sp>
      <p:sp>
        <p:nvSpPr>
          <p:cNvPr id="4" name="Slide Number Placeholder 3"/>
          <p:cNvSpPr>
            <a:spLocks noGrp="1"/>
          </p:cNvSpPr>
          <p:nvPr>
            <p:ph type="sldNum" sz="quarter" idx="5"/>
          </p:nvPr>
        </p:nvSpPr>
        <p:spPr/>
        <p:txBody>
          <a:bodyPr/>
          <a:lstStyle/>
          <a:p>
            <a:fld id="{8DDC7ECA-E222-44E7-A965-31A6CF7DBEE4}" type="slidenum">
              <a:rPr lang="en-CA" smtClean="0"/>
              <a:t>10</a:t>
            </a:fld>
            <a:endParaRPr lang="en-CA"/>
          </a:p>
        </p:txBody>
      </p:sp>
    </p:spTree>
    <p:extLst>
      <p:ext uri="{BB962C8B-B14F-4D97-AF65-F5344CB8AC3E}">
        <p14:creationId xmlns:p14="http://schemas.microsoft.com/office/powerpoint/2010/main" val="2874770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My situation is obviously a little bit different since I didn’t get a prior degree, but this being said, it reflects a greater image of the trends of expectation in the industry. Where hacking was born out of a Libertarian ethos and a subculture that valued the artistic value of circumventing technological controls, we have a really interesting clash when the focus shifts to corporatization. </a:t>
            </a:r>
          </a:p>
          <a:p>
            <a:endParaRPr lang="en-CA" dirty="0"/>
          </a:p>
          <a:p>
            <a:r>
              <a:rPr lang="en-CA" dirty="0"/>
              <a:t>What this all boils down to is that money matters more than art… (and maybe rightfully so)</a:t>
            </a:r>
          </a:p>
          <a:p>
            <a:endParaRPr lang="en-CA" dirty="0"/>
          </a:p>
          <a:p>
            <a:r>
              <a:rPr lang="en-CA" dirty="0"/>
              <a:t>There’s an angle of the discussion where this suddenly becomes an attractive background story, but I’ll cover that later on in the presentation</a:t>
            </a:r>
          </a:p>
        </p:txBody>
      </p:sp>
      <p:sp>
        <p:nvSpPr>
          <p:cNvPr id="4" name="Slide Number Placeholder 3"/>
          <p:cNvSpPr>
            <a:spLocks noGrp="1"/>
          </p:cNvSpPr>
          <p:nvPr>
            <p:ph type="sldNum" sz="quarter" idx="5"/>
          </p:nvPr>
        </p:nvSpPr>
        <p:spPr/>
        <p:txBody>
          <a:bodyPr/>
          <a:lstStyle/>
          <a:p>
            <a:fld id="{8DDC7ECA-E222-44E7-A965-31A6CF7DBEE4}" type="slidenum">
              <a:rPr lang="en-CA" smtClean="0"/>
              <a:t>11</a:t>
            </a:fld>
            <a:endParaRPr lang="en-CA" dirty="0"/>
          </a:p>
        </p:txBody>
      </p:sp>
    </p:spTree>
    <p:extLst>
      <p:ext uri="{BB962C8B-B14F-4D97-AF65-F5344CB8AC3E}">
        <p14:creationId xmlns:p14="http://schemas.microsoft.com/office/powerpoint/2010/main" val="1808183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want to talk about probably the biggest issue in the industry right now</a:t>
            </a:r>
          </a:p>
          <a:p>
            <a:r>
              <a:rPr lang="en-CA" dirty="0"/>
              <a:t>This issue is inherently a very neutral one, but a lot of other contentious cultural issues are directly tied to it</a:t>
            </a:r>
          </a:p>
          <a:p>
            <a:endParaRPr lang="en-CA" dirty="0"/>
          </a:p>
          <a:p>
            <a:r>
              <a:rPr lang="en-CA" dirty="0"/>
              <a:t>I first experienced this in my first job…</a:t>
            </a:r>
          </a:p>
          <a:p>
            <a:endParaRPr lang="en-CA" dirty="0"/>
          </a:p>
          <a:p>
            <a:r>
              <a:rPr lang="en-CA" dirty="0"/>
              <a:t>And as I go through some of these topics, there will be more stories of this…</a:t>
            </a:r>
          </a:p>
        </p:txBody>
      </p:sp>
      <p:sp>
        <p:nvSpPr>
          <p:cNvPr id="4" name="Slide Number Placeholder 3"/>
          <p:cNvSpPr>
            <a:spLocks noGrp="1"/>
          </p:cNvSpPr>
          <p:nvPr>
            <p:ph type="sldNum" sz="quarter" idx="5"/>
          </p:nvPr>
        </p:nvSpPr>
        <p:spPr/>
        <p:txBody>
          <a:bodyPr/>
          <a:lstStyle/>
          <a:p>
            <a:fld id="{8DDC7ECA-E222-44E7-A965-31A6CF7DBEE4}" type="slidenum">
              <a:rPr lang="en-CA" smtClean="0"/>
              <a:t>12</a:t>
            </a:fld>
            <a:endParaRPr lang="en-CA" dirty="0"/>
          </a:p>
        </p:txBody>
      </p:sp>
    </p:spTree>
    <p:extLst>
      <p:ext uri="{BB962C8B-B14F-4D97-AF65-F5344CB8AC3E}">
        <p14:creationId xmlns:p14="http://schemas.microsoft.com/office/powerpoint/2010/main" val="3264833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End of that story: talk about rating your own VP applications</a:t>
            </a:r>
          </a:p>
          <a:p>
            <a:r>
              <a:rPr lang="en-CA" dirty="0"/>
              <a:t>And having to tell the team that hiring a </a:t>
            </a:r>
            <a:r>
              <a:rPr lang="en-CA" dirty="0" err="1"/>
              <a:t>pentester</a:t>
            </a:r>
            <a:r>
              <a:rPr lang="en-CA" dirty="0"/>
              <a:t> for the role isn’t a good idea</a:t>
            </a:r>
          </a:p>
        </p:txBody>
      </p:sp>
      <p:sp>
        <p:nvSpPr>
          <p:cNvPr id="4" name="Slide Number Placeholder 3"/>
          <p:cNvSpPr>
            <a:spLocks noGrp="1"/>
          </p:cNvSpPr>
          <p:nvPr>
            <p:ph type="sldNum" sz="quarter" idx="5"/>
          </p:nvPr>
        </p:nvSpPr>
        <p:spPr/>
        <p:txBody>
          <a:bodyPr/>
          <a:lstStyle/>
          <a:p>
            <a:fld id="{8DDC7ECA-E222-44E7-A965-31A6CF7DBEE4}" type="slidenum">
              <a:rPr lang="en-CA" smtClean="0"/>
              <a:t>13</a:t>
            </a:fld>
            <a:endParaRPr lang="en-CA" dirty="0"/>
          </a:p>
        </p:txBody>
      </p:sp>
    </p:spTree>
    <p:extLst>
      <p:ext uri="{BB962C8B-B14F-4D97-AF65-F5344CB8AC3E}">
        <p14:creationId xmlns:p14="http://schemas.microsoft.com/office/powerpoint/2010/main" val="109342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you’re thinking “why would that affect security”, well, the reason is because security is just a part of everything</a:t>
            </a:r>
          </a:p>
        </p:txBody>
      </p:sp>
      <p:sp>
        <p:nvSpPr>
          <p:cNvPr id="4" name="Slide Number Placeholder 3"/>
          <p:cNvSpPr>
            <a:spLocks noGrp="1"/>
          </p:cNvSpPr>
          <p:nvPr>
            <p:ph type="sldNum" sz="quarter" idx="5"/>
          </p:nvPr>
        </p:nvSpPr>
        <p:spPr/>
        <p:txBody>
          <a:bodyPr/>
          <a:lstStyle/>
          <a:p>
            <a:fld id="{8DDC7ECA-E222-44E7-A965-31A6CF7DBEE4}" type="slidenum">
              <a:rPr lang="en-CA" smtClean="0"/>
              <a:t>15</a:t>
            </a:fld>
            <a:endParaRPr lang="en-CA" dirty="0"/>
          </a:p>
        </p:txBody>
      </p:sp>
    </p:spTree>
    <p:extLst>
      <p:ext uri="{BB962C8B-B14F-4D97-AF65-F5344CB8AC3E}">
        <p14:creationId xmlns:p14="http://schemas.microsoft.com/office/powerpoint/2010/main" val="157497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16</a:t>
            </a:fld>
            <a:endParaRPr lang="en-CA" dirty="0"/>
          </a:p>
        </p:txBody>
      </p:sp>
    </p:spTree>
    <p:extLst>
      <p:ext uri="{BB962C8B-B14F-4D97-AF65-F5344CB8AC3E}">
        <p14:creationId xmlns:p14="http://schemas.microsoft.com/office/powerpoint/2010/main" val="4221657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personnel s</a:t>
            </a:r>
          </a:p>
          <a:p>
            <a:endParaRPr lang="en-CA" dirty="0"/>
          </a:p>
          <a:p>
            <a:r>
              <a:rPr lang="en-CA" dirty="0"/>
              <a:t>i.e. it is by humans who already exist that INTERACT with new problems </a:t>
            </a:r>
            <a:r>
              <a:rPr lang="en-CA" dirty="0">
                <a:sym typeface="Wingdings" panose="05000000000000000000" pitchFamily="2" charset="2"/>
              </a:rPr>
              <a:t> becomes overall a new iteration of old problems</a:t>
            </a:r>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17</a:t>
            </a:fld>
            <a:endParaRPr lang="en-CA" dirty="0"/>
          </a:p>
        </p:txBody>
      </p:sp>
    </p:spTree>
    <p:extLst>
      <p:ext uri="{BB962C8B-B14F-4D97-AF65-F5344CB8AC3E}">
        <p14:creationId xmlns:p14="http://schemas.microsoft.com/office/powerpoint/2010/main" val="356181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 of the first things I noticed, before anything else, was the strong booze/coffee culture</a:t>
            </a:r>
          </a:p>
          <a:p>
            <a:endParaRPr lang="en-CA" dirty="0"/>
          </a:p>
          <a:p>
            <a:r>
              <a:rPr lang="en-CA" dirty="0"/>
              <a:t>The biggest lie I was ever told…</a:t>
            </a:r>
          </a:p>
        </p:txBody>
      </p:sp>
      <p:sp>
        <p:nvSpPr>
          <p:cNvPr id="4" name="Slide Number Placeholder 3"/>
          <p:cNvSpPr>
            <a:spLocks noGrp="1"/>
          </p:cNvSpPr>
          <p:nvPr>
            <p:ph type="sldNum" sz="quarter" idx="5"/>
          </p:nvPr>
        </p:nvSpPr>
        <p:spPr/>
        <p:txBody>
          <a:bodyPr/>
          <a:lstStyle/>
          <a:p>
            <a:fld id="{8DDC7ECA-E222-44E7-A965-31A6CF7DBEE4}" type="slidenum">
              <a:rPr lang="en-CA" smtClean="0"/>
              <a:t>19</a:t>
            </a:fld>
            <a:endParaRPr lang="en-CA" dirty="0"/>
          </a:p>
        </p:txBody>
      </p:sp>
    </p:spTree>
    <p:extLst>
      <p:ext uri="{BB962C8B-B14F-4D97-AF65-F5344CB8AC3E}">
        <p14:creationId xmlns:p14="http://schemas.microsoft.com/office/powerpoint/2010/main" val="1608193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biggest lie I was ever told</a:t>
            </a:r>
          </a:p>
          <a:p>
            <a:endParaRPr lang="en-CA" dirty="0"/>
          </a:p>
          <a:p>
            <a:r>
              <a:rPr lang="en-CA" dirty="0"/>
              <a:t>With the personnel shortage, we have this issue where we want the industry to not seem like crap, so we have media like this</a:t>
            </a:r>
          </a:p>
        </p:txBody>
      </p:sp>
      <p:sp>
        <p:nvSpPr>
          <p:cNvPr id="4" name="Slide Number Placeholder 3"/>
          <p:cNvSpPr>
            <a:spLocks noGrp="1"/>
          </p:cNvSpPr>
          <p:nvPr>
            <p:ph type="sldNum" sz="quarter" idx="5"/>
          </p:nvPr>
        </p:nvSpPr>
        <p:spPr/>
        <p:txBody>
          <a:bodyPr/>
          <a:lstStyle/>
          <a:p>
            <a:fld id="{8DDC7ECA-E222-44E7-A965-31A6CF7DBEE4}" type="slidenum">
              <a:rPr lang="en-CA" smtClean="0"/>
              <a:t>20</a:t>
            </a:fld>
            <a:endParaRPr lang="en-CA" dirty="0"/>
          </a:p>
        </p:txBody>
      </p:sp>
    </p:spTree>
    <p:extLst>
      <p:ext uri="{BB962C8B-B14F-4D97-AF65-F5344CB8AC3E}">
        <p14:creationId xmlns:p14="http://schemas.microsoft.com/office/powerpoint/2010/main" val="3370919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the infosec experience is actually a lot more like this</a:t>
            </a:r>
          </a:p>
          <a:p>
            <a:endParaRPr lang="en-CA" dirty="0"/>
          </a:p>
          <a:p>
            <a:r>
              <a:rPr lang="en-CA" dirty="0"/>
              <a:t>I thought maybe this was just a “me” problem but then, the other day, as I was scrolling through </a:t>
            </a:r>
            <a:r>
              <a:rPr lang="en-CA" dirty="0" err="1"/>
              <a:t>linkedin</a:t>
            </a:r>
            <a:r>
              <a:rPr lang="en-CA" dirty="0"/>
              <a:t>, I saw this…</a:t>
            </a:r>
          </a:p>
        </p:txBody>
      </p:sp>
      <p:sp>
        <p:nvSpPr>
          <p:cNvPr id="4" name="Slide Number Placeholder 3"/>
          <p:cNvSpPr>
            <a:spLocks noGrp="1"/>
          </p:cNvSpPr>
          <p:nvPr>
            <p:ph type="sldNum" sz="quarter" idx="5"/>
          </p:nvPr>
        </p:nvSpPr>
        <p:spPr/>
        <p:txBody>
          <a:bodyPr/>
          <a:lstStyle/>
          <a:p>
            <a:fld id="{8DDC7ECA-E222-44E7-A965-31A6CF7DBEE4}" type="slidenum">
              <a:rPr lang="en-CA" smtClean="0"/>
              <a:t>21</a:t>
            </a:fld>
            <a:endParaRPr lang="en-CA" dirty="0"/>
          </a:p>
        </p:txBody>
      </p:sp>
    </p:spTree>
    <p:extLst>
      <p:ext uri="{BB962C8B-B14F-4D97-AF65-F5344CB8AC3E}">
        <p14:creationId xmlns:p14="http://schemas.microsoft.com/office/powerpoint/2010/main" val="2580378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2</a:t>
            </a:fld>
            <a:endParaRPr lang="en-CA" dirty="0"/>
          </a:p>
        </p:txBody>
      </p:sp>
    </p:spTree>
    <p:extLst>
      <p:ext uri="{BB962C8B-B14F-4D97-AF65-F5344CB8AC3E}">
        <p14:creationId xmlns:p14="http://schemas.microsoft.com/office/powerpoint/2010/main" val="1097248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the date on the twitter</a:t>
            </a:r>
          </a:p>
        </p:txBody>
      </p:sp>
      <p:sp>
        <p:nvSpPr>
          <p:cNvPr id="4" name="Slide Number Placeholder 3"/>
          <p:cNvSpPr>
            <a:spLocks noGrp="1"/>
          </p:cNvSpPr>
          <p:nvPr>
            <p:ph type="sldNum" sz="quarter" idx="5"/>
          </p:nvPr>
        </p:nvSpPr>
        <p:spPr/>
        <p:txBody>
          <a:bodyPr/>
          <a:lstStyle/>
          <a:p>
            <a:fld id="{8DDC7ECA-E222-44E7-A965-31A6CF7DBEE4}" type="slidenum">
              <a:rPr lang="en-CA" smtClean="0"/>
              <a:t>23</a:t>
            </a:fld>
            <a:endParaRPr lang="en-CA" dirty="0"/>
          </a:p>
        </p:txBody>
      </p:sp>
    </p:spTree>
    <p:extLst>
      <p:ext uri="{BB962C8B-B14F-4D97-AF65-F5344CB8AC3E}">
        <p14:creationId xmlns:p14="http://schemas.microsoft.com/office/powerpoint/2010/main" val="138278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accent3">
                    <a:lumMod val="20000"/>
                    <a:lumOff val="80000"/>
                  </a:schemeClr>
                </a:solidFill>
              </a:rPr>
              <a:t>“low personal efficacy mixed with high cynicism”</a:t>
            </a:r>
          </a:p>
          <a:p>
            <a:r>
              <a:rPr lang="en-CA" dirty="0">
                <a:solidFill>
                  <a:schemeClr val="accent3">
                    <a:lumMod val="20000"/>
                    <a:lumOff val="80000"/>
                  </a:schemeClr>
                </a:solidFill>
              </a:rPr>
              <a:t>i.e. we try to work too hard to make up for jobs that are just to check off a compliance thing etc.</a:t>
            </a:r>
          </a:p>
          <a:p>
            <a:endParaRPr lang="en-CA" dirty="0">
              <a:solidFill>
                <a:schemeClr val="accent3">
                  <a:lumMod val="20000"/>
                  <a:lumOff val="80000"/>
                </a:schemeClr>
              </a:solidFill>
            </a:endParaRPr>
          </a:p>
          <a:p>
            <a:r>
              <a:rPr lang="en-CA" dirty="0">
                <a:solidFill>
                  <a:schemeClr val="accent2">
                    <a:lumMod val="20000"/>
                    <a:lumOff val="80000"/>
                  </a:schemeClr>
                </a:solidFill>
                <a:sym typeface="Wingdings" panose="05000000000000000000" pitchFamily="2" charset="2"/>
              </a:rPr>
              <a:t>Remote work == lonely?</a:t>
            </a:r>
          </a:p>
          <a:p>
            <a:endParaRPr lang="en-CA" dirty="0">
              <a:solidFill>
                <a:schemeClr val="accent2">
                  <a:lumMod val="20000"/>
                  <a:lumOff val="80000"/>
                </a:schemeClr>
              </a:solidFill>
              <a:sym typeface="Wingdings" panose="05000000000000000000" pitchFamily="2" charset="2"/>
            </a:endParaRPr>
          </a:p>
          <a:p>
            <a:r>
              <a:rPr lang="en-CA" dirty="0">
                <a:solidFill>
                  <a:schemeClr val="accent1">
                    <a:lumMod val="20000"/>
                    <a:lumOff val="80000"/>
                  </a:schemeClr>
                </a:solidFill>
                <a:sym typeface="Wingdings" panose="05000000000000000000" pitchFamily="2" charset="2"/>
              </a:rPr>
              <a:t>Industry moves fast but initiatives move slow</a:t>
            </a:r>
          </a:p>
          <a:p>
            <a:r>
              <a:rPr lang="en-CA" dirty="0">
                <a:solidFill>
                  <a:schemeClr val="accent1">
                    <a:lumMod val="20000"/>
                    <a:lumOff val="80000"/>
                  </a:schemeClr>
                </a:solidFill>
                <a:sym typeface="Wingdings" panose="05000000000000000000" pitchFamily="2" charset="2"/>
              </a:rPr>
              <a:t>Going back to the checkbox thing, we work on a lot of things that are eons behind how security has developed etc.</a:t>
            </a:r>
          </a:p>
          <a:p>
            <a:endParaRPr lang="en-CA" dirty="0">
              <a:solidFill>
                <a:schemeClr val="accent1">
                  <a:lumMod val="20000"/>
                  <a:lumOff val="80000"/>
                </a:schemeClr>
              </a:solidFill>
              <a:sym typeface="Wingdings" panose="05000000000000000000" pitchFamily="2" charset="2"/>
            </a:endParaRPr>
          </a:p>
          <a:p>
            <a:r>
              <a:rPr lang="en-CA" dirty="0">
                <a:solidFill>
                  <a:schemeClr val="accent5">
                    <a:lumMod val="20000"/>
                    <a:lumOff val="80000"/>
                  </a:schemeClr>
                </a:solidFill>
              </a:rPr>
              <a:t>Constant anxiety about getting </a:t>
            </a:r>
            <a:r>
              <a:rPr lang="en-CA" dirty="0" err="1">
                <a:solidFill>
                  <a:schemeClr val="accent5">
                    <a:lumMod val="20000"/>
                    <a:lumOff val="80000"/>
                  </a:schemeClr>
                </a:solidFill>
              </a:rPr>
              <a:t>pwned</a:t>
            </a:r>
            <a:endParaRPr lang="en-CA" dirty="0">
              <a:solidFill>
                <a:schemeClr val="accent5">
                  <a:lumMod val="20000"/>
                  <a:lumOff val="80000"/>
                </a:schemeClr>
              </a:solidFill>
            </a:endParaRPr>
          </a:p>
          <a:p>
            <a:endParaRPr lang="en-CA" dirty="0">
              <a:solidFill>
                <a:schemeClr val="accent5">
                  <a:lumMod val="20000"/>
                  <a:lumOff val="80000"/>
                </a:schemeClr>
              </a:solidFill>
            </a:endParaRPr>
          </a:p>
          <a:p>
            <a:r>
              <a:rPr lang="en-CA" dirty="0">
                <a:solidFill>
                  <a:schemeClr val="accent4">
                    <a:lumMod val="20000"/>
                    <a:lumOff val="80000"/>
                  </a:schemeClr>
                </a:solidFill>
              </a:rPr>
              <a:t>No other silo likes security</a:t>
            </a:r>
          </a:p>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24</a:t>
            </a:fld>
            <a:endParaRPr lang="en-CA" dirty="0"/>
          </a:p>
        </p:txBody>
      </p:sp>
    </p:spTree>
    <p:extLst>
      <p:ext uri="{BB962C8B-B14F-4D97-AF65-F5344CB8AC3E}">
        <p14:creationId xmlns:p14="http://schemas.microsoft.com/office/powerpoint/2010/main" val="2989570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a:r>
          </a:p>
          <a:p>
            <a:endParaRPr lang="en-CA" dirty="0"/>
          </a:p>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25</a:t>
            </a:fld>
            <a:endParaRPr lang="en-CA" dirty="0"/>
          </a:p>
        </p:txBody>
      </p:sp>
    </p:spTree>
    <p:extLst>
      <p:ext uri="{BB962C8B-B14F-4D97-AF65-F5344CB8AC3E}">
        <p14:creationId xmlns:p14="http://schemas.microsoft.com/office/powerpoint/2010/main" val="1983440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a:r>
          </a:p>
          <a:p>
            <a:endParaRPr lang="en-CA" dirty="0"/>
          </a:p>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26</a:t>
            </a:fld>
            <a:endParaRPr lang="en-CA" dirty="0"/>
          </a:p>
        </p:txBody>
      </p:sp>
    </p:spTree>
    <p:extLst>
      <p:ext uri="{BB962C8B-B14F-4D97-AF65-F5344CB8AC3E}">
        <p14:creationId xmlns:p14="http://schemas.microsoft.com/office/powerpoint/2010/main" val="3981355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this looks like everything under the sun, but the reality is that it is – we’re so used to brushing off problems because we live and breathe security</a:t>
            </a:r>
          </a:p>
          <a:p>
            <a:endParaRPr lang="en-CA" dirty="0"/>
          </a:p>
          <a:p>
            <a:r>
              <a:rPr lang="en-CA" dirty="0"/>
              <a:t>This brings me to my next point about how coping is often the root of addiction, and what doesn’t help is our jobs could be considered addictive</a:t>
            </a:r>
          </a:p>
        </p:txBody>
      </p:sp>
      <p:sp>
        <p:nvSpPr>
          <p:cNvPr id="4" name="Slide Number Placeholder 3"/>
          <p:cNvSpPr>
            <a:spLocks noGrp="1"/>
          </p:cNvSpPr>
          <p:nvPr>
            <p:ph type="sldNum" sz="quarter" idx="5"/>
          </p:nvPr>
        </p:nvSpPr>
        <p:spPr/>
        <p:txBody>
          <a:bodyPr/>
          <a:lstStyle/>
          <a:p>
            <a:fld id="{8DDC7ECA-E222-44E7-A965-31A6CF7DBEE4}" type="slidenum">
              <a:rPr lang="en-CA" smtClean="0"/>
              <a:t>27</a:t>
            </a:fld>
            <a:endParaRPr lang="en-CA" dirty="0"/>
          </a:p>
        </p:txBody>
      </p:sp>
    </p:spTree>
    <p:extLst>
      <p:ext uri="{BB962C8B-B14F-4D97-AF65-F5344CB8AC3E}">
        <p14:creationId xmlns:p14="http://schemas.microsoft.com/office/powerpoint/2010/main" val="2669137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was going to try to make the connection between dopamine receptors and how the brain reacts to gamification</a:t>
            </a:r>
          </a:p>
          <a:p>
            <a:endParaRPr lang="en-CA" dirty="0"/>
          </a:p>
          <a:p>
            <a:r>
              <a:rPr lang="en-CA" dirty="0"/>
              <a:t>But then I realized that that’s a very involved topic and I didn’t have the time to make a real assertive hypothesis about it</a:t>
            </a:r>
          </a:p>
          <a:p>
            <a:endParaRPr lang="en-CA" dirty="0"/>
          </a:p>
          <a:p>
            <a:r>
              <a:rPr lang="en-CA" dirty="0"/>
              <a:t>That being said, I hilariously decided to just see what happens when I google “infosec addiction…”</a:t>
            </a:r>
          </a:p>
          <a:p>
            <a:endParaRPr lang="en-CA" dirty="0"/>
          </a:p>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28</a:t>
            </a:fld>
            <a:endParaRPr lang="en-CA" dirty="0"/>
          </a:p>
        </p:txBody>
      </p:sp>
    </p:spTree>
    <p:extLst>
      <p:ext uri="{BB962C8B-B14F-4D97-AF65-F5344CB8AC3E}">
        <p14:creationId xmlns:p14="http://schemas.microsoft.com/office/powerpoint/2010/main" val="1654144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results that this one pulled up are not quite as uniform as the burnout search, but you get a good variety of serious responses – I’d say especially the </a:t>
            </a:r>
            <a:r>
              <a:rPr lang="en-CA" dirty="0" err="1"/>
              <a:t>BlackHat</a:t>
            </a:r>
            <a:r>
              <a:rPr lang="en-CA" dirty="0"/>
              <a:t> one</a:t>
            </a:r>
          </a:p>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30</a:t>
            </a:fld>
            <a:endParaRPr lang="en-CA" dirty="0"/>
          </a:p>
        </p:txBody>
      </p:sp>
    </p:spTree>
    <p:extLst>
      <p:ext uri="{BB962C8B-B14F-4D97-AF65-F5344CB8AC3E}">
        <p14:creationId xmlns:p14="http://schemas.microsoft.com/office/powerpoint/2010/main" val="4174401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Fear uncertainty doubt</a:t>
            </a:r>
          </a:p>
        </p:txBody>
      </p:sp>
      <p:sp>
        <p:nvSpPr>
          <p:cNvPr id="4" name="Slide Number Placeholder 3"/>
          <p:cNvSpPr>
            <a:spLocks noGrp="1"/>
          </p:cNvSpPr>
          <p:nvPr>
            <p:ph type="sldNum" sz="quarter" idx="5"/>
          </p:nvPr>
        </p:nvSpPr>
        <p:spPr/>
        <p:txBody>
          <a:bodyPr/>
          <a:lstStyle/>
          <a:p>
            <a:fld id="{8DDC7ECA-E222-44E7-A965-31A6CF7DBEE4}" type="slidenum">
              <a:rPr lang="en-CA" smtClean="0"/>
              <a:t>33</a:t>
            </a:fld>
            <a:endParaRPr lang="en-CA"/>
          </a:p>
        </p:txBody>
      </p:sp>
    </p:spTree>
    <p:extLst>
      <p:ext uri="{BB962C8B-B14F-4D97-AF65-F5344CB8AC3E}">
        <p14:creationId xmlns:p14="http://schemas.microsoft.com/office/powerpoint/2010/main" val="3104613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 a lighter note, some of the google search responses can maybe be taken for their comic value, although you have to wonder just how deeply these problems run</a:t>
            </a:r>
          </a:p>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34</a:t>
            </a:fld>
            <a:endParaRPr lang="en-CA" dirty="0"/>
          </a:p>
        </p:txBody>
      </p:sp>
    </p:spTree>
    <p:extLst>
      <p:ext uri="{BB962C8B-B14F-4D97-AF65-F5344CB8AC3E}">
        <p14:creationId xmlns:p14="http://schemas.microsoft.com/office/powerpoint/2010/main" val="1196069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ym typeface="Wingdings" panose="05000000000000000000" pitchFamily="2" charset="2"/>
              </a:rPr>
              <a:t>Social reinforcement: especially with things like work culture that promotes 24/7 availability, using apps that abuse those same mechanisms for communication (e.g. slack), it all comes down to the nature of our job that is so heavily entwined with the Internet and being connected</a:t>
            </a:r>
            <a:endParaRPr lang="en-CA" dirty="0"/>
          </a:p>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35</a:t>
            </a:fld>
            <a:endParaRPr lang="en-CA" dirty="0"/>
          </a:p>
        </p:txBody>
      </p:sp>
    </p:spTree>
    <p:extLst>
      <p:ext uri="{BB962C8B-B14F-4D97-AF65-F5344CB8AC3E}">
        <p14:creationId xmlns:p14="http://schemas.microsoft.com/office/powerpoint/2010/main" val="1100080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like, </a:t>
            </a:r>
          </a:p>
        </p:txBody>
      </p:sp>
      <p:sp>
        <p:nvSpPr>
          <p:cNvPr id="4" name="Slide Number Placeholder 3"/>
          <p:cNvSpPr>
            <a:spLocks noGrp="1"/>
          </p:cNvSpPr>
          <p:nvPr>
            <p:ph type="sldNum" sz="quarter" idx="5"/>
          </p:nvPr>
        </p:nvSpPr>
        <p:spPr/>
        <p:txBody>
          <a:bodyPr/>
          <a:lstStyle/>
          <a:p>
            <a:fld id="{8DDC7ECA-E222-44E7-A965-31A6CF7DBEE4}" type="slidenum">
              <a:rPr lang="en-CA" smtClean="0"/>
              <a:t>3</a:t>
            </a:fld>
            <a:endParaRPr lang="en-CA" dirty="0"/>
          </a:p>
        </p:txBody>
      </p:sp>
    </p:spTree>
    <p:extLst>
      <p:ext uri="{BB962C8B-B14F-4D97-AF65-F5344CB8AC3E}">
        <p14:creationId xmlns:p14="http://schemas.microsoft.com/office/powerpoint/2010/main" val="4044314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solutions require analyzing what exactly keeps the skills gap happening, other than just the fact that tech expands fast and that the contemporary industry (i.e. in the context of it existing for commercial/private </a:t>
            </a:r>
            <a:r>
              <a:rPr lang="en-CA" dirty="0" err="1"/>
              <a:t>corp</a:t>
            </a:r>
            <a:r>
              <a:rPr lang="en-CA" dirty="0"/>
              <a:t> purposes)</a:t>
            </a:r>
          </a:p>
        </p:txBody>
      </p:sp>
      <p:sp>
        <p:nvSpPr>
          <p:cNvPr id="4" name="Slide Number Placeholder 3"/>
          <p:cNvSpPr>
            <a:spLocks noGrp="1"/>
          </p:cNvSpPr>
          <p:nvPr>
            <p:ph type="sldNum" sz="quarter" idx="5"/>
          </p:nvPr>
        </p:nvSpPr>
        <p:spPr/>
        <p:txBody>
          <a:bodyPr/>
          <a:lstStyle/>
          <a:p>
            <a:fld id="{8DDC7ECA-E222-44E7-A965-31A6CF7DBEE4}" type="slidenum">
              <a:rPr lang="en-CA" smtClean="0"/>
              <a:t>37</a:t>
            </a:fld>
            <a:endParaRPr lang="en-CA" dirty="0"/>
          </a:p>
        </p:txBody>
      </p:sp>
    </p:spTree>
    <p:extLst>
      <p:ext uri="{BB962C8B-B14F-4D97-AF65-F5344CB8AC3E}">
        <p14:creationId xmlns:p14="http://schemas.microsoft.com/office/powerpoint/2010/main" val="3637259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topic that everybody hates</a:t>
            </a:r>
          </a:p>
        </p:txBody>
      </p:sp>
      <p:sp>
        <p:nvSpPr>
          <p:cNvPr id="4" name="Slide Number Placeholder 3"/>
          <p:cNvSpPr>
            <a:spLocks noGrp="1"/>
          </p:cNvSpPr>
          <p:nvPr>
            <p:ph type="sldNum" sz="quarter" idx="5"/>
          </p:nvPr>
        </p:nvSpPr>
        <p:spPr/>
        <p:txBody>
          <a:bodyPr/>
          <a:lstStyle/>
          <a:p>
            <a:fld id="{8DDC7ECA-E222-44E7-A965-31A6CF7DBEE4}" type="slidenum">
              <a:rPr lang="en-CA" smtClean="0"/>
              <a:t>38</a:t>
            </a:fld>
            <a:endParaRPr lang="en-CA" dirty="0"/>
          </a:p>
        </p:txBody>
      </p:sp>
    </p:spTree>
    <p:extLst>
      <p:ext uri="{BB962C8B-B14F-4D97-AF65-F5344CB8AC3E}">
        <p14:creationId xmlns:p14="http://schemas.microsoft.com/office/powerpoint/2010/main" val="321454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Women is getting better but not enough</a:t>
            </a:r>
          </a:p>
          <a:p>
            <a:endParaRPr lang="en-CA" dirty="0"/>
          </a:p>
          <a:p>
            <a:r>
              <a:rPr lang="en-CA" dirty="0"/>
              <a:t>Racial is getting better but when we consider how many ethnicities there are in the world, it’s an extremely low proportion…</a:t>
            </a:r>
          </a:p>
        </p:txBody>
      </p:sp>
      <p:sp>
        <p:nvSpPr>
          <p:cNvPr id="4" name="Slide Number Placeholder 3"/>
          <p:cNvSpPr>
            <a:spLocks noGrp="1"/>
          </p:cNvSpPr>
          <p:nvPr>
            <p:ph type="sldNum" sz="quarter" idx="5"/>
          </p:nvPr>
        </p:nvSpPr>
        <p:spPr/>
        <p:txBody>
          <a:bodyPr/>
          <a:lstStyle/>
          <a:p>
            <a:fld id="{8DDC7ECA-E222-44E7-A965-31A6CF7DBEE4}" type="slidenum">
              <a:rPr lang="en-CA" smtClean="0"/>
              <a:t>39</a:t>
            </a:fld>
            <a:endParaRPr lang="en-CA" dirty="0"/>
          </a:p>
        </p:txBody>
      </p:sp>
    </p:spTree>
    <p:extLst>
      <p:ext uri="{BB962C8B-B14F-4D97-AF65-F5344CB8AC3E}">
        <p14:creationId xmlns:p14="http://schemas.microsoft.com/office/powerpoint/2010/main" val="237331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Quotas: explain the problem</a:t>
            </a:r>
          </a:p>
          <a:p>
            <a:endParaRPr lang="en-CA" dirty="0"/>
          </a:p>
          <a:p>
            <a:r>
              <a:rPr lang="en-CA" dirty="0"/>
              <a:t>Dev: the issue of who gets access to what information in the future is a reflection of the cultural biases we already have</a:t>
            </a:r>
          </a:p>
          <a:p>
            <a:endParaRPr lang="en-CA" dirty="0"/>
          </a:p>
          <a:p>
            <a:r>
              <a:rPr lang="en-CA" dirty="0"/>
              <a:t>(note: don’t explain too much b/c we have slides in a bit)</a:t>
            </a:r>
          </a:p>
        </p:txBody>
      </p:sp>
      <p:sp>
        <p:nvSpPr>
          <p:cNvPr id="4" name="Slide Number Placeholder 3"/>
          <p:cNvSpPr>
            <a:spLocks noGrp="1"/>
          </p:cNvSpPr>
          <p:nvPr>
            <p:ph type="sldNum" sz="quarter" idx="5"/>
          </p:nvPr>
        </p:nvSpPr>
        <p:spPr/>
        <p:txBody>
          <a:bodyPr/>
          <a:lstStyle/>
          <a:p>
            <a:fld id="{8DDC7ECA-E222-44E7-A965-31A6CF7DBEE4}" type="slidenum">
              <a:rPr lang="en-CA" smtClean="0"/>
              <a:t>40</a:t>
            </a:fld>
            <a:endParaRPr lang="en-CA" dirty="0"/>
          </a:p>
        </p:txBody>
      </p:sp>
    </p:spTree>
    <p:extLst>
      <p:ext uri="{BB962C8B-B14F-4D97-AF65-F5344CB8AC3E}">
        <p14:creationId xmlns:p14="http://schemas.microsoft.com/office/powerpoint/2010/main" val="3182307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this might perhaps be viewed as a “data science”/general tech problem</a:t>
            </a:r>
          </a:p>
          <a:p>
            <a:endParaRPr lang="en-CA" dirty="0"/>
          </a:p>
          <a:p>
            <a:r>
              <a:rPr lang="en-CA" dirty="0"/>
              <a:t>However I would argue to you that either way, these are still components of security architecture in modern society;</a:t>
            </a:r>
          </a:p>
          <a:p>
            <a:r>
              <a:rPr lang="en-CA" dirty="0"/>
              <a:t>Before security controls are implemented, they are architected on a conceptual level</a:t>
            </a:r>
          </a:p>
        </p:txBody>
      </p:sp>
      <p:sp>
        <p:nvSpPr>
          <p:cNvPr id="4" name="Slide Number Placeholder 3"/>
          <p:cNvSpPr>
            <a:spLocks noGrp="1"/>
          </p:cNvSpPr>
          <p:nvPr>
            <p:ph type="sldNum" sz="quarter" idx="5"/>
          </p:nvPr>
        </p:nvSpPr>
        <p:spPr/>
        <p:txBody>
          <a:bodyPr/>
          <a:lstStyle/>
          <a:p>
            <a:fld id="{8DDC7ECA-E222-44E7-A965-31A6CF7DBEE4}" type="slidenum">
              <a:rPr lang="en-CA" smtClean="0"/>
              <a:t>42</a:t>
            </a:fld>
            <a:endParaRPr lang="en-CA" dirty="0"/>
          </a:p>
        </p:txBody>
      </p:sp>
    </p:spTree>
    <p:extLst>
      <p:ext uri="{BB962C8B-B14F-4D97-AF65-F5344CB8AC3E}">
        <p14:creationId xmlns:p14="http://schemas.microsoft.com/office/powerpoint/2010/main" val="1263373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of course, the answer is never that simple</a:t>
            </a:r>
          </a:p>
        </p:txBody>
      </p:sp>
      <p:sp>
        <p:nvSpPr>
          <p:cNvPr id="4" name="Slide Number Placeholder 3"/>
          <p:cNvSpPr>
            <a:spLocks noGrp="1"/>
          </p:cNvSpPr>
          <p:nvPr>
            <p:ph type="sldNum" sz="quarter" idx="5"/>
          </p:nvPr>
        </p:nvSpPr>
        <p:spPr/>
        <p:txBody>
          <a:bodyPr/>
          <a:lstStyle/>
          <a:p>
            <a:fld id="{8DDC7ECA-E222-44E7-A965-31A6CF7DBEE4}" type="slidenum">
              <a:rPr lang="en-CA" smtClean="0"/>
              <a:t>43</a:t>
            </a:fld>
            <a:endParaRPr lang="en-CA" dirty="0"/>
          </a:p>
        </p:txBody>
      </p:sp>
    </p:spTree>
    <p:extLst>
      <p:ext uri="{BB962C8B-B14F-4D97-AF65-F5344CB8AC3E}">
        <p14:creationId xmlns:p14="http://schemas.microsoft.com/office/powerpoint/2010/main" val="1832597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way infosec expands, and tech in general, way outruns the models of education that we want to have</a:t>
            </a:r>
          </a:p>
          <a:p>
            <a:endParaRPr lang="en-CA" dirty="0"/>
          </a:p>
          <a:p>
            <a:r>
              <a:rPr lang="en-CA" dirty="0"/>
              <a:t>This is especially worse now that infosec has become a formal industry rather than a subcultural movement. We are starting to expect more credentials and reject simply having experience… (and moving away from the Equifax CISO situation)</a:t>
            </a:r>
          </a:p>
        </p:txBody>
      </p:sp>
      <p:sp>
        <p:nvSpPr>
          <p:cNvPr id="4" name="Slide Number Placeholder 3"/>
          <p:cNvSpPr>
            <a:spLocks noGrp="1"/>
          </p:cNvSpPr>
          <p:nvPr>
            <p:ph type="sldNum" sz="quarter" idx="5"/>
          </p:nvPr>
        </p:nvSpPr>
        <p:spPr/>
        <p:txBody>
          <a:bodyPr/>
          <a:lstStyle/>
          <a:p>
            <a:fld id="{8DDC7ECA-E222-44E7-A965-31A6CF7DBEE4}" type="slidenum">
              <a:rPr lang="en-CA" smtClean="0"/>
              <a:t>44</a:t>
            </a:fld>
            <a:endParaRPr lang="en-CA" dirty="0"/>
          </a:p>
        </p:txBody>
      </p:sp>
    </p:spTree>
    <p:extLst>
      <p:ext uri="{BB962C8B-B14F-4D97-AF65-F5344CB8AC3E}">
        <p14:creationId xmlns:p14="http://schemas.microsoft.com/office/powerpoint/2010/main" val="3198470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story about being the accidental expert in the room…</a:t>
            </a:r>
          </a:p>
          <a:p>
            <a:endParaRPr lang="en-CA" dirty="0"/>
          </a:p>
          <a:p>
            <a:r>
              <a:rPr lang="en-CA" dirty="0"/>
              <a:t>What this all boils down to is that we don’t have an industry mature enough for these resources to be easily accessible to everyone, and so somehow a student that’s not a parent becomes the go-to person for this</a:t>
            </a:r>
          </a:p>
        </p:txBody>
      </p:sp>
      <p:sp>
        <p:nvSpPr>
          <p:cNvPr id="4" name="Slide Number Placeholder 3"/>
          <p:cNvSpPr>
            <a:spLocks noGrp="1"/>
          </p:cNvSpPr>
          <p:nvPr>
            <p:ph type="sldNum" sz="quarter" idx="5"/>
          </p:nvPr>
        </p:nvSpPr>
        <p:spPr/>
        <p:txBody>
          <a:bodyPr/>
          <a:lstStyle/>
          <a:p>
            <a:fld id="{8DDC7ECA-E222-44E7-A965-31A6CF7DBEE4}" type="slidenum">
              <a:rPr lang="en-CA" smtClean="0"/>
              <a:t>45</a:t>
            </a:fld>
            <a:endParaRPr lang="en-CA" dirty="0"/>
          </a:p>
        </p:txBody>
      </p:sp>
    </p:spTree>
    <p:extLst>
      <p:ext uri="{BB962C8B-B14F-4D97-AF65-F5344CB8AC3E}">
        <p14:creationId xmlns:p14="http://schemas.microsoft.com/office/powerpoint/2010/main" val="3282917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Hacking and academia don’t go together b/c hacking was a subculture</a:t>
            </a:r>
          </a:p>
          <a:p>
            <a:endParaRPr lang="en-CA" dirty="0"/>
          </a:p>
          <a:p>
            <a:r>
              <a:rPr lang="en-CA" dirty="0"/>
              <a:t>(although ironically the conception of the word “hacking” has an academic background”</a:t>
            </a:r>
          </a:p>
          <a:p>
            <a:endParaRPr lang="en-CA" dirty="0"/>
          </a:p>
          <a:p>
            <a:r>
              <a:rPr lang="en-CA" dirty="0"/>
              <a:t>It’s important to note that infosec actually has an old history dating back to ancient </a:t>
            </a:r>
            <a:r>
              <a:rPr lang="en-CA" dirty="0" err="1"/>
              <a:t>civs</a:t>
            </a:r>
            <a:r>
              <a:rPr lang="en-CA" dirty="0"/>
              <a:t>., but for the sake of argument we’ll say we’re talking about infosec that is in the context of digital systems and for more than just military/gov/state purposes – for </a:t>
            </a:r>
            <a:r>
              <a:rPr lang="en-CA" dirty="0" err="1"/>
              <a:t>priv</a:t>
            </a:r>
            <a:r>
              <a:rPr lang="en-CA" dirty="0"/>
              <a:t> corps, commercial uses, everyday life etc.</a:t>
            </a:r>
          </a:p>
          <a:p>
            <a:endParaRPr lang="en-CA" dirty="0"/>
          </a:p>
          <a:p>
            <a:r>
              <a:rPr lang="en-CA" dirty="0"/>
              <a:t>The thing about contemporary infosec is it’s fused either of the two, which is why we start seeing acceptance of things like going to school for infosec/hacking</a:t>
            </a:r>
          </a:p>
          <a:p>
            <a:endParaRPr lang="en-CA" dirty="0"/>
          </a:p>
          <a:p>
            <a:r>
              <a:rPr lang="en-CA" dirty="0"/>
              <a:t>In any case, the point I’m getting at:</a:t>
            </a:r>
          </a:p>
          <a:p>
            <a:pPr marL="171450" indent="-171450">
              <a:buFontTx/>
              <a:buChar char="-"/>
            </a:pPr>
            <a:r>
              <a:rPr lang="en-CA" dirty="0"/>
              <a:t>Infosec as an educational curriculum in itself is not that old</a:t>
            </a:r>
          </a:p>
          <a:p>
            <a:pPr marL="171450" indent="-171450">
              <a:buFontTx/>
              <a:buChar char="-"/>
            </a:pPr>
            <a:r>
              <a:rPr lang="en-CA" dirty="0"/>
              <a:t>Knowing a system well was perhaps an aspect of digital systems engineering in academia</a:t>
            </a:r>
          </a:p>
          <a:p>
            <a:pPr marL="171450" indent="-171450">
              <a:buFontTx/>
              <a:buChar char="-"/>
            </a:pPr>
            <a:r>
              <a:rPr lang="en-CA" dirty="0"/>
              <a:t>However, the hacking perspective of “breaking” something was not as much</a:t>
            </a:r>
          </a:p>
          <a:p>
            <a:pPr marL="171450" indent="-171450">
              <a:buFontTx/>
              <a:buChar char="-"/>
            </a:pPr>
            <a:r>
              <a:rPr lang="en-CA" dirty="0"/>
              <a:t>Contemporary infosec both lacks the streamlined curriculum of other industries that were rooted in academia, because the idea of circumventing controls really grew in a movement that existed outside of traditional institutions</a:t>
            </a:r>
          </a:p>
          <a:p>
            <a:endParaRPr lang="en-CA" dirty="0"/>
          </a:p>
          <a:p>
            <a:r>
              <a:rPr lang="en-CA" dirty="0"/>
              <a:t>The issue we have now is that academia is not equipped to “catch up” with the skills gap; even though new initiatives are popping up (e.g. new short programs, bootcamps, etc.), it doesn’t match the rapidly expanding gap</a:t>
            </a:r>
          </a:p>
          <a:p>
            <a:endParaRPr lang="en-CA" dirty="0"/>
          </a:p>
          <a:p>
            <a:r>
              <a:rPr lang="en-CA" dirty="0"/>
              <a:t>From the “hacking” perspective this isn’t a “problem” per se, but I’d argue that infosec and the skills gap make it a problem:</a:t>
            </a:r>
          </a:p>
          <a:p>
            <a:pPr marL="171450" indent="-171450">
              <a:buFontTx/>
              <a:buChar char="-"/>
            </a:pPr>
            <a:r>
              <a:rPr lang="en-CA" dirty="0"/>
              <a:t>it’s more efficient to streamline learning to get more people in; people want a job, not necessarily a high-risk of self-learning</a:t>
            </a:r>
          </a:p>
          <a:p>
            <a:pPr marL="171450" indent="-171450">
              <a:buFontTx/>
              <a:buChar char="-"/>
            </a:pPr>
            <a:r>
              <a:rPr lang="en-CA" dirty="0"/>
              <a:t>The reality is more corps/jobs want actual credentials now</a:t>
            </a:r>
          </a:p>
          <a:p>
            <a:pPr marL="171450" indent="-171450">
              <a:buFontTx/>
              <a:buChar char="-"/>
            </a:pPr>
            <a:r>
              <a:rPr lang="en-CA" dirty="0"/>
              <a:t>The argument of creating rigid industry vocab/best practices etc. is better streamlined through well planned courses; it’s the difference between a dev going to “boot camp” vs. an engineer knowing how to architect a system to be more efficient (e.g. with knowledge of data </a:t>
            </a:r>
            <a:r>
              <a:rPr lang="en-CA" dirty="0" err="1"/>
              <a:t>algos</a:t>
            </a:r>
            <a:r>
              <a:rPr lang="en-CA" dirty="0"/>
              <a:t>, policy architecture, etc.)</a:t>
            </a:r>
            <a:br>
              <a:rPr lang="en-CA" dirty="0"/>
            </a:br>
            <a:br>
              <a:rPr lang="en-CA" dirty="0"/>
            </a:br>
            <a:r>
              <a:rPr lang="en-CA" dirty="0"/>
              <a:t>Not to mention that these programs are not always created with the best interests in mind. Let’s not forget that cybersecurity is the newest hot topic with a guaranteed hire rate, and institutions want in. If anyone in the room went through my class we know this all too well…</a:t>
            </a:r>
          </a:p>
          <a:p>
            <a:endParaRPr lang="en-CA" dirty="0"/>
          </a:p>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46</a:t>
            </a:fld>
            <a:endParaRPr lang="en-CA" dirty="0"/>
          </a:p>
        </p:txBody>
      </p:sp>
    </p:spTree>
    <p:extLst>
      <p:ext uri="{BB962C8B-B14F-4D97-AF65-F5344CB8AC3E}">
        <p14:creationId xmlns:p14="http://schemas.microsoft.com/office/powerpoint/2010/main" val="3918327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you shell out tens of thousands of dollars, you hope this would be the case…</a:t>
            </a:r>
          </a:p>
        </p:txBody>
      </p:sp>
      <p:sp>
        <p:nvSpPr>
          <p:cNvPr id="4" name="Slide Number Placeholder 3"/>
          <p:cNvSpPr>
            <a:spLocks noGrp="1"/>
          </p:cNvSpPr>
          <p:nvPr>
            <p:ph type="sldNum" sz="quarter" idx="5"/>
          </p:nvPr>
        </p:nvSpPr>
        <p:spPr/>
        <p:txBody>
          <a:bodyPr/>
          <a:lstStyle/>
          <a:p>
            <a:fld id="{8DDC7ECA-E222-44E7-A965-31A6CF7DBEE4}" type="slidenum">
              <a:rPr lang="en-CA" smtClean="0"/>
              <a:t>47</a:t>
            </a:fld>
            <a:endParaRPr lang="en-CA" dirty="0"/>
          </a:p>
        </p:txBody>
      </p:sp>
    </p:spTree>
    <p:extLst>
      <p:ext uri="{BB962C8B-B14F-4D97-AF65-F5344CB8AC3E}">
        <p14:creationId xmlns:p14="http://schemas.microsoft.com/office/powerpoint/2010/main" val="935310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4</a:t>
            </a:fld>
            <a:endParaRPr lang="en-CA" dirty="0"/>
          </a:p>
        </p:txBody>
      </p:sp>
    </p:spTree>
    <p:extLst>
      <p:ext uri="{BB962C8B-B14F-4D97-AF65-F5344CB8AC3E}">
        <p14:creationId xmlns:p14="http://schemas.microsoft.com/office/powerpoint/2010/main" val="56313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why does this happen?</a:t>
            </a:r>
          </a:p>
        </p:txBody>
      </p:sp>
      <p:sp>
        <p:nvSpPr>
          <p:cNvPr id="4" name="Slide Number Placeholder 3"/>
          <p:cNvSpPr>
            <a:spLocks noGrp="1"/>
          </p:cNvSpPr>
          <p:nvPr>
            <p:ph type="sldNum" sz="quarter" idx="5"/>
          </p:nvPr>
        </p:nvSpPr>
        <p:spPr/>
        <p:txBody>
          <a:bodyPr/>
          <a:lstStyle/>
          <a:p>
            <a:fld id="{8DDC7ECA-E222-44E7-A965-31A6CF7DBEE4}" type="slidenum">
              <a:rPr lang="en-CA" smtClean="0"/>
              <a:t>48</a:t>
            </a:fld>
            <a:endParaRPr lang="en-CA" dirty="0"/>
          </a:p>
        </p:txBody>
      </p:sp>
    </p:spTree>
    <p:extLst>
      <p:ext uri="{BB962C8B-B14F-4D97-AF65-F5344CB8AC3E}">
        <p14:creationId xmlns:p14="http://schemas.microsoft.com/office/powerpoint/2010/main" val="2723923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not to say that people don’t want to help</a:t>
            </a:r>
          </a:p>
          <a:p>
            <a:endParaRPr lang="en-CA" dirty="0"/>
          </a:p>
          <a:p>
            <a:r>
              <a:rPr lang="en-CA" dirty="0"/>
              <a:t>There are two paths: not teaching and making bank or teaching and giving that up</a:t>
            </a:r>
          </a:p>
          <a:p>
            <a:r>
              <a:rPr lang="en-CA" dirty="0"/>
              <a:t>The way they place instructors lead to that last problem I outlined about having the wrong profs in the wrong sub-subjects (i.e. because they don’t want to pay full time placements)</a:t>
            </a:r>
          </a:p>
          <a:p>
            <a:endParaRPr lang="en-CA" dirty="0"/>
          </a:p>
          <a:p>
            <a:endParaRPr lang="en-CA" dirty="0"/>
          </a:p>
          <a:p>
            <a:r>
              <a:rPr lang="en-CA" dirty="0"/>
              <a:t>Credential quotas: i.e. the </a:t>
            </a:r>
            <a:r>
              <a:rPr lang="en-CA" dirty="0" err="1"/>
              <a:t>phd</a:t>
            </a:r>
            <a:r>
              <a:rPr lang="en-CA" dirty="0"/>
              <a:t> ratio etc.</a:t>
            </a:r>
          </a:p>
        </p:txBody>
      </p:sp>
      <p:sp>
        <p:nvSpPr>
          <p:cNvPr id="4" name="Slide Number Placeholder 3"/>
          <p:cNvSpPr>
            <a:spLocks noGrp="1"/>
          </p:cNvSpPr>
          <p:nvPr>
            <p:ph type="sldNum" sz="quarter" idx="5"/>
          </p:nvPr>
        </p:nvSpPr>
        <p:spPr/>
        <p:txBody>
          <a:bodyPr/>
          <a:lstStyle/>
          <a:p>
            <a:fld id="{8DDC7ECA-E222-44E7-A965-31A6CF7DBEE4}" type="slidenum">
              <a:rPr lang="en-CA" smtClean="0"/>
              <a:t>49</a:t>
            </a:fld>
            <a:endParaRPr lang="en-CA" dirty="0"/>
          </a:p>
        </p:txBody>
      </p:sp>
    </p:spTree>
    <p:extLst>
      <p:ext uri="{BB962C8B-B14F-4D97-AF65-F5344CB8AC3E}">
        <p14:creationId xmlns:p14="http://schemas.microsoft.com/office/powerpoint/2010/main" val="3712623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solutions require analyzing what exactly keeps the skills gap happening, other than just the fact that tech expands fast and that the contemporary industry (i.e. in the context of it existing for commercial/private </a:t>
            </a:r>
            <a:r>
              <a:rPr lang="en-CA" dirty="0" err="1"/>
              <a:t>corp</a:t>
            </a:r>
            <a:r>
              <a:rPr lang="en-CA" dirty="0"/>
              <a:t> purposes)</a:t>
            </a:r>
          </a:p>
          <a:p>
            <a:endParaRPr lang="en-CA" dirty="0"/>
          </a:p>
          <a:p>
            <a:endParaRPr lang="en-CA" dirty="0"/>
          </a:p>
          <a:p>
            <a:r>
              <a:rPr lang="en-CA" dirty="0"/>
              <a:t>…</a:t>
            </a:r>
          </a:p>
          <a:p>
            <a:endParaRPr lang="en-CA" dirty="0"/>
          </a:p>
          <a:p>
            <a:r>
              <a:rPr lang="en-CA" dirty="0"/>
              <a:t>So what other component affects how we incentivize people to come into the industry?</a:t>
            </a:r>
          </a:p>
        </p:txBody>
      </p:sp>
      <p:sp>
        <p:nvSpPr>
          <p:cNvPr id="4" name="Slide Number Placeholder 3"/>
          <p:cNvSpPr>
            <a:spLocks noGrp="1"/>
          </p:cNvSpPr>
          <p:nvPr>
            <p:ph type="sldNum" sz="quarter" idx="5"/>
          </p:nvPr>
        </p:nvSpPr>
        <p:spPr/>
        <p:txBody>
          <a:bodyPr/>
          <a:lstStyle/>
          <a:p>
            <a:fld id="{8DDC7ECA-E222-44E7-A965-31A6CF7DBEE4}" type="slidenum">
              <a:rPr lang="en-CA" smtClean="0"/>
              <a:t>50</a:t>
            </a:fld>
            <a:endParaRPr lang="en-CA" dirty="0"/>
          </a:p>
        </p:txBody>
      </p:sp>
    </p:spTree>
    <p:extLst>
      <p:ext uri="{BB962C8B-B14F-4D97-AF65-F5344CB8AC3E}">
        <p14:creationId xmlns:p14="http://schemas.microsoft.com/office/powerpoint/2010/main" val="868274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54</a:t>
            </a:fld>
            <a:endParaRPr lang="en-CA" dirty="0"/>
          </a:p>
        </p:txBody>
      </p:sp>
    </p:spTree>
    <p:extLst>
      <p:ext uri="{BB962C8B-B14F-4D97-AF65-F5344CB8AC3E}">
        <p14:creationId xmlns:p14="http://schemas.microsoft.com/office/powerpoint/2010/main" val="1666822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Maybe it was totally my fault for not being careful about how I worded things, even though the other article paraphrased me well – but come on, I said like 30 minutes of other intelligible things, was that really the </a:t>
            </a:r>
            <a:r>
              <a:rPr lang="en-CA"/>
              <a:t>best quote they could’ve used?</a:t>
            </a:r>
            <a:endParaRPr lang="en-CA" dirty="0"/>
          </a:p>
          <a:p>
            <a:endParaRPr lang="en-CA" dirty="0"/>
          </a:p>
          <a:p>
            <a:r>
              <a:rPr lang="en-CA" dirty="0"/>
              <a:t>The article started with a lot of explanations of the issue, with very little end-details about where women can find resources</a:t>
            </a:r>
          </a:p>
        </p:txBody>
      </p:sp>
      <p:sp>
        <p:nvSpPr>
          <p:cNvPr id="4" name="Slide Number Placeholder 3"/>
          <p:cNvSpPr>
            <a:spLocks noGrp="1"/>
          </p:cNvSpPr>
          <p:nvPr>
            <p:ph type="sldNum" sz="quarter" idx="5"/>
          </p:nvPr>
        </p:nvSpPr>
        <p:spPr/>
        <p:txBody>
          <a:bodyPr/>
          <a:lstStyle/>
          <a:p>
            <a:fld id="{8DDC7ECA-E222-44E7-A965-31A6CF7DBEE4}" type="slidenum">
              <a:rPr lang="en-CA" smtClean="0"/>
              <a:t>58</a:t>
            </a:fld>
            <a:endParaRPr lang="en-CA" dirty="0"/>
          </a:p>
        </p:txBody>
      </p:sp>
    </p:spTree>
    <p:extLst>
      <p:ext uri="{BB962C8B-B14F-4D97-AF65-F5344CB8AC3E}">
        <p14:creationId xmlns:p14="http://schemas.microsoft.com/office/powerpoint/2010/main" val="3155375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 point: productivity apps? As an example</a:t>
            </a:r>
          </a:p>
        </p:txBody>
      </p:sp>
      <p:sp>
        <p:nvSpPr>
          <p:cNvPr id="4" name="Slide Number Placeholder 3"/>
          <p:cNvSpPr>
            <a:spLocks noGrp="1"/>
          </p:cNvSpPr>
          <p:nvPr>
            <p:ph type="sldNum" sz="quarter" idx="5"/>
          </p:nvPr>
        </p:nvSpPr>
        <p:spPr/>
        <p:txBody>
          <a:bodyPr/>
          <a:lstStyle/>
          <a:p>
            <a:fld id="{8DDC7ECA-E222-44E7-A965-31A6CF7DBEE4}" type="slidenum">
              <a:rPr lang="en-CA" smtClean="0"/>
              <a:t>61</a:t>
            </a:fld>
            <a:endParaRPr lang="en-CA" dirty="0"/>
          </a:p>
        </p:txBody>
      </p:sp>
    </p:spTree>
    <p:extLst>
      <p:ext uri="{BB962C8B-B14F-4D97-AF65-F5344CB8AC3E}">
        <p14:creationId xmlns:p14="http://schemas.microsoft.com/office/powerpoint/2010/main" val="249475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the last two points, maybe weave in the Scratch Jr. story</a:t>
            </a:r>
          </a:p>
        </p:txBody>
      </p:sp>
      <p:sp>
        <p:nvSpPr>
          <p:cNvPr id="4" name="Slide Number Placeholder 3"/>
          <p:cNvSpPr>
            <a:spLocks noGrp="1"/>
          </p:cNvSpPr>
          <p:nvPr>
            <p:ph type="sldNum" sz="quarter" idx="5"/>
          </p:nvPr>
        </p:nvSpPr>
        <p:spPr/>
        <p:txBody>
          <a:bodyPr/>
          <a:lstStyle/>
          <a:p>
            <a:fld id="{8DDC7ECA-E222-44E7-A965-31A6CF7DBEE4}" type="slidenum">
              <a:rPr lang="en-CA" smtClean="0"/>
              <a:t>64</a:t>
            </a:fld>
            <a:endParaRPr lang="en-CA" dirty="0"/>
          </a:p>
        </p:txBody>
      </p:sp>
    </p:spTree>
    <p:extLst>
      <p:ext uri="{BB962C8B-B14F-4D97-AF65-F5344CB8AC3E}">
        <p14:creationId xmlns:p14="http://schemas.microsoft.com/office/powerpoint/2010/main" val="139106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5</a:t>
            </a:fld>
            <a:endParaRPr lang="en-CA"/>
          </a:p>
        </p:txBody>
      </p:sp>
    </p:spTree>
    <p:extLst>
      <p:ext uri="{BB962C8B-B14F-4D97-AF65-F5344CB8AC3E}">
        <p14:creationId xmlns:p14="http://schemas.microsoft.com/office/powerpoint/2010/main" val="3929763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6</a:t>
            </a:fld>
            <a:endParaRPr lang="en-CA"/>
          </a:p>
        </p:txBody>
      </p:sp>
    </p:spTree>
    <p:extLst>
      <p:ext uri="{BB962C8B-B14F-4D97-AF65-F5344CB8AC3E}">
        <p14:creationId xmlns:p14="http://schemas.microsoft.com/office/powerpoint/2010/main" val="201591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DC7ECA-E222-44E7-A965-31A6CF7DBEE4}" type="slidenum">
              <a:rPr lang="en-CA" smtClean="0"/>
              <a:t>7</a:t>
            </a:fld>
            <a:endParaRPr lang="en-CA" dirty="0"/>
          </a:p>
        </p:txBody>
      </p:sp>
    </p:spTree>
    <p:extLst>
      <p:ext uri="{BB962C8B-B14F-4D97-AF65-F5344CB8AC3E}">
        <p14:creationId xmlns:p14="http://schemas.microsoft.com/office/powerpoint/2010/main" val="248035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like to believe I’ve made art of my young career at various points in time, especially here…</a:t>
            </a:r>
          </a:p>
        </p:txBody>
      </p:sp>
      <p:sp>
        <p:nvSpPr>
          <p:cNvPr id="4" name="Slide Number Placeholder 3"/>
          <p:cNvSpPr>
            <a:spLocks noGrp="1"/>
          </p:cNvSpPr>
          <p:nvPr>
            <p:ph type="sldNum" sz="quarter" idx="5"/>
          </p:nvPr>
        </p:nvSpPr>
        <p:spPr/>
        <p:txBody>
          <a:bodyPr/>
          <a:lstStyle/>
          <a:p>
            <a:fld id="{8DDC7ECA-E222-44E7-A965-31A6CF7DBEE4}" type="slidenum">
              <a:rPr lang="en-CA" smtClean="0"/>
              <a:t>8</a:t>
            </a:fld>
            <a:endParaRPr lang="en-CA" dirty="0"/>
          </a:p>
        </p:txBody>
      </p:sp>
    </p:spTree>
    <p:extLst>
      <p:ext uri="{BB962C8B-B14F-4D97-AF65-F5344CB8AC3E}">
        <p14:creationId xmlns:p14="http://schemas.microsoft.com/office/powerpoint/2010/main" val="1775097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lol can we take in how design ideas imagined these for us</a:t>
            </a:r>
          </a:p>
        </p:txBody>
      </p:sp>
      <p:sp>
        <p:nvSpPr>
          <p:cNvPr id="4" name="Slide Number Placeholder 3"/>
          <p:cNvSpPr>
            <a:spLocks noGrp="1"/>
          </p:cNvSpPr>
          <p:nvPr>
            <p:ph type="sldNum" sz="quarter" idx="5"/>
          </p:nvPr>
        </p:nvSpPr>
        <p:spPr/>
        <p:txBody>
          <a:bodyPr/>
          <a:lstStyle/>
          <a:p>
            <a:fld id="{8DDC7ECA-E222-44E7-A965-31A6CF7DBEE4}" type="slidenum">
              <a:rPr lang="en-CA" smtClean="0"/>
              <a:t>9</a:t>
            </a:fld>
            <a:endParaRPr lang="en-CA" dirty="0"/>
          </a:p>
        </p:txBody>
      </p:sp>
    </p:spTree>
    <p:extLst>
      <p:ext uri="{BB962C8B-B14F-4D97-AF65-F5344CB8AC3E}">
        <p14:creationId xmlns:p14="http://schemas.microsoft.com/office/powerpoint/2010/main" val="9884972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10/26/2019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5727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523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5260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4965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7864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0165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7584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623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690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8354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1164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1640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7366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4476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4043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366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5009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10/26/2019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6921792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p:txBody>
          <a:bodyPr/>
          <a:lstStyle/>
          <a:p>
            <a:r>
              <a:rPr lang="en-CA" dirty="0"/>
              <a:t>Half a Decade in review</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p:txBody>
          <a:bodyPr/>
          <a:lstStyle/>
          <a:p>
            <a:r>
              <a:rPr lang="en-CA" dirty="0"/>
              <a:t>On accidental “hacking” and the hard problems</a:t>
            </a:r>
          </a:p>
        </p:txBody>
      </p:sp>
    </p:spTree>
    <p:extLst>
      <p:ext uri="{BB962C8B-B14F-4D97-AF65-F5344CB8AC3E}">
        <p14:creationId xmlns:p14="http://schemas.microsoft.com/office/powerpoint/2010/main" val="90925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standing in a room&#10;&#10;Description automatically generated">
            <a:extLst>
              <a:ext uri="{FF2B5EF4-FFF2-40B4-BE49-F238E27FC236}">
                <a16:creationId xmlns:a16="http://schemas.microsoft.com/office/drawing/2014/main" id="{19B1D884-949D-4152-BB71-87D8A535A0B1}"/>
              </a:ext>
            </a:extLst>
          </p:cNvPr>
          <p:cNvPicPr>
            <a:picLocks noGrp="1" noChangeAspect="1"/>
          </p:cNvPicPr>
          <p:nvPr>
            <p:ph idx="1"/>
          </p:nvPr>
        </p:nvPicPr>
        <p:blipFill>
          <a:blip r:embed="rId3"/>
          <a:stretch>
            <a:fillRect/>
          </a:stretch>
        </p:blipFill>
        <p:spPr>
          <a:xfrm>
            <a:off x="1488406" y="355735"/>
            <a:ext cx="9215187" cy="6146530"/>
          </a:xfrm>
        </p:spPr>
      </p:pic>
    </p:spTree>
    <p:extLst>
      <p:ext uri="{BB962C8B-B14F-4D97-AF65-F5344CB8AC3E}">
        <p14:creationId xmlns:p14="http://schemas.microsoft.com/office/powerpoint/2010/main" val="1815441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06EDB9-8FF9-4C2C-97FE-49FE2F93F6D2}"/>
              </a:ext>
            </a:extLst>
          </p:cNvPr>
          <p:cNvPicPr>
            <a:picLocks noChangeAspect="1"/>
          </p:cNvPicPr>
          <p:nvPr/>
        </p:nvPicPr>
        <p:blipFill>
          <a:blip r:embed="rId3"/>
          <a:stretch>
            <a:fillRect/>
          </a:stretch>
        </p:blipFill>
        <p:spPr>
          <a:xfrm>
            <a:off x="3036523" y="244928"/>
            <a:ext cx="6118954" cy="6368143"/>
          </a:xfrm>
          <a:prstGeom prst="rect">
            <a:avLst/>
          </a:prstGeom>
        </p:spPr>
      </p:pic>
    </p:spTree>
    <p:extLst>
      <p:ext uri="{BB962C8B-B14F-4D97-AF65-F5344CB8AC3E}">
        <p14:creationId xmlns:p14="http://schemas.microsoft.com/office/powerpoint/2010/main" val="320571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p:txBody>
          <a:bodyPr/>
          <a:lstStyle/>
          <a:p>
            <a:r>
              <a:rPr lang="en-CA" dirty="0"/>
              <a:t>The skills gap</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a:xfrm>
            <a:off x="1876424" y="3602038"/>
            <a:ext cx="10141405" cy="1655762"/>
          </a:xfrm>
        </p:spPr>
        <p:txBody>
          <a:bodyPr>
            <a:normAutofit/>
          </a:bodyPr>
          <a:lstStyle/>
          <a:p>
            <a:r>
              <a:rPr lang="en-CA" sz="1800" dirty="0"/>
              <a:t>And the all too common story about being the most qualified person in the room</a:t>
            </a:r>
          </a:p>
        </p:txBody>
      </p:sp>
    </p:spTree>
    <p:extLst>
      <p:ext uri="{BB962C8B-B14F-4D97-AF65-F5344CB8AC3E}">
        <p14:creationId xmlns:p14="http://schemas.microsoft.com/office/powerpoint/2010/main" val="1461809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5B18C-8A9E-4251-9CE8-EF27337DE844}"/>
              </a:ext>
            </a:extLst>
          </p:cNvPr>
          <p:cNvSpPr>
            <a:spLocks noGrp="1"/>
          </p:cNvSpPr>
          <p:nvPr>
            <p:ph type="title"/>
          </p:nvPr>
        </p:nvSpPr>
        <p:spPr/>
        <p:txBody>
          <a:bodyPr/>
          <a:lstStyle/>
          <a:p>
            <a:r>
              <a:rPr lang="en-CA" dirty="0"/>
              <a:t>Being the Accidental Expert</a:t>
            </a:r>
          </a:p>
        </p:txBody>
      </p:sp>
      <p:pic>
        <p:nvPicPr>
          <p:cNvPr id="7" name="Graphic 6" descr="Man">
            <a:extLst>
              <a:ext uri="{FF2B5EF4-FFF2-40B4-BE49-F238E27FC236}">
                <a16:creationId xmlns:a16="http://schemas.microsoft.com/office/drawing/2014/main" id="{85022F0D-456B-4DA6-827F-E043E7E8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565" y="2395024"/>
            <a:ext cx="2824089" cy="2824089"/>
          </a:xfrm>
          <a:prstGeom prst="rect">
            <a:avLst/>
          </a:prstGeom>
        </p:spPr>
      </p:pic>
      <p:pic>
        <p:nvPicPr>
          <p:cNvPr id="10" name="Graphic 9" descr="Man">
            <a:extLst>
              <a:ext uri="{FF2B5EF4-FFF2-40B4-BE49-F238E27FC236}">
                <a16:creationId xmlns:a16="http://schemas.microsoft.com/office/drawing/2014/main" id="{B1EE124D-7679-4E35-9B52-8484CD0A2E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367" y="2395024"/>
            <a:ext cx="2824089" cy="2824089"/>
          </a:xfrm>
          <a:prstGeom prst="rect">
            <a:avLst/>
          </a:prstGeom>
        </p:spPr>
      </p:pic>
      <p:pic>
        <p:nvPicPr>
          <p:cNvPr id="11" name="Graphic 10" descr="Man">
            <a:extLst>
              <a:ext uri="{FF2B5EF4-FFF2-40B4-BE49-F238E27FC236}">
                <a16:creationId xmlns:a16="http://schemas.microsoft.com/office/drawing/2014/main" id="{3FCA5E73-BEE9-47CA-BAF7-F5ED87FC91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169" y="2347542"/>
            <a:ext cx="2824089" cy="2824089"/>
          </a:xfrm>
          <a:prstGeom prst="rect">
            <a:avLst/>
          </a:prstGeom>
        </p:spPr>
      </p:pic>
      <p:sp>
        <p:nvSpPr>
          <p:cNvPr id="12" name="TextBox 11">
            <a:extLst>
              <a:ext uri="{FF2B5EF4-FFF2-40B4-BE49-F238E27FC236}">
                <a16:creationId xmlns:a16="http://schemas.microsoft.com/office/drawing/2014/main" id="{AD667EC0-352A-475D-B680-FE14F18032E5}"/>
              </a:ext>
            </a:extLst>
          </p:cNvPr>
          <p:cNvSpPr txBox="1"/>
          <p:nvPr/>
        </p:nvSpPr>
        <p:spPr>
          <a:xfrm>
            <a:off x="1032590" y="5492788"/>
            <a:ext cx="1955085" cy="646331"/>
          </a:xfrm>
          <a:prstGeom prst="rect">
            <a:avLst/>
          </a:prstGeom>
          <a:noFill/>
        </p:spPr>
        <p:txBody>
          <a:bodyPr wrap="square" rtlCol="0">
            <a:spAutoFit/>
          </a:bodyPr>
          <a:lstStyle/>
          <a:p>
            <a:pPr algn="ctr"/>
            <a:r>
              <a:rPr lang="en-CA" dirty="0"/>
              <a:t>VP of </a:t>
            </a:r>
            <a:br>
              <a:rPr lang="en-CA" dirty="0"/>
            </a:br>
            <a:r>
              <a:rPr lang="en-CA" dirty="0"/>
              <a:t>Privacy &amp; Security</a:t>
            </a:r>
          </a:p>
        </p:txBody>
      </p:sp>
      <p:sp>
        <p:nvSpPr>
          <p:cNvPr id="13" name="TextBox 12">
            <a:extLst>
              <a:ext uri="{FF2B5EF4-FFF2-40B4-BE49-F238E27FC236}">
                <a16:creationId xmlns:a16="http://schemas.microsoft.com/office/drawing/2014/main" id="{97B5DA78-8640-4704-9234-5CADC5B27691}"/>
              </a:ext>
            </a:extLst>
          </p:cNvPr>
          <p:cNvSpPr txBox="1"/>
          <p:nvPr/>
        </p:nvSpPr>
        <p:spPr>
          <a:xfrm>
            <a:off x="5209111" y="5506754"/>
            <a:ext cx="1770599" cy="646331"/>
          </a:xfrm>
          <a:prstGeom prst="rect">
            <a:avLst/>
          </a:prstGeom>
          <a:noFill/>
        </p:spPr>
        <p:txBody>
          <a:bodyPr wrap="square" rtlCol="0">
            <a:spAutoFit/>
          </a:bodyPr>
          <a:lstStyle/>
          <a:p>
            <a:pPr algn="ctr"/>
            <a:r>
              <a:rPr lang="en-CA" dirty="0"/>
              <a:t>Senior </a:t>
            </a:r>
            <a:br>
              <a:rPr lang="en-CA" dirty="0"/>
            </a:br>
            <a:r>
              <a:rPr lang="en-CA" dirty="0"/>
              <a:t>Infosec Analyst</a:t>
            </a:r>
          </a:p>
        </p:txBody>
      </p:sp>
      <p:sp>
        <p:nvSpPr>
          <p:cNvPr id="14" name="TextBox 13">
            <a:extLst>
              <a:ext uri="{FF2B5EF4-FFF2-40B4-BE49-F238E27FC236}">
                <a16:creationId xmlns:a16="http://schemas.microsoft.com/office/drawing/2014/main" id="{A8D4A2D5-E252-409E-946E-15F57CCACF39}"/>
              </a:ext>
            </a:extLst>
          </p:cNvPr>
          <p:cNvSpPr txBox="1"/>
          <p:nvPr/>
        </p:nvSpPr>
        <p:spPr>
          <a:xfrm>
            <a:off x="9288913" y="5506753"/>
            <a:ext cx="1770599" cy="646331"/>
          </a:xfrm>
          <a:prstGeom prst="rect">
            <a:avLst/>
          </a:prstGeom>
          <a:noFill/>
        </p:spPr>
        <p:txBody>
          <a:bodyPr wrap="square" rtlCol="0">
            <a:spAutoFit/>
          </a:bodyPr>
          <a:lstStyle/>
          <a:p>
            <a:pPr algn="ctr"/>
            <a:r>
              <a:rPr lang="en-CA" dirty="0"/>
              <a:t>Me, a lowly</a:t>
            </a:r>
          </a:p>
          <a:p>
            <a:pPr algn="ctr"/>
            <a:r>
              <a:rPr lang="en-CA" dirty="0"/>
              <a:t>Infosec student</a:t>
            </a:r>
          </a:p>
        </p:txBody>
      </p:sp>
      <p:sp>
        <p:nvSpPr>
          <p:cNvPr id="15" name="Arrow: Right 14">
            <a:extLst>
              <a:ext uri="{FF2B5EF4-FFF2-40B4-BE49-F238E27FC236}">
                <a16:creationId xmlns:a16="http://schemas.microsoft.com/office/drawing/2014/main" id="{4A75FC97-8F63-4135-9BE6-A85A5B68ACC6}"/>
              </a:ext>
            </a:extLst>
          </p:cNvPr>
          <p:cNvSpPr/>
          <p:nvPr/>
        </p:nvSpPr>
        <p:spPr>
          <a:xfrm>
            <a:off x="3207224" y="3507474"/>
            <a:ext cx="1705970" cy="764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BDAAB191-23C9-4322-B3FA-345F0D92F169}"/>
              </a:ext>
            </a:extLst>
          </p:cNvPr>
          <p:cNvSpPr/>
          <p:nvPr/>
        </p:nvSpPr>
        <p:spPr>
          <a:xfrm>
            <a:off x="7517853" y="3507474"/>
            <a:ext cx="1705970" cy="764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Multiplication Sign 16">
            <a:extLst>
              <a:ext uri="{FF2B5EF4-FFF2-40B4-BE49-F238E27FC236}">
                <a16:creationId xmlns:a16="http://schemas.microsoft.com/office/drawing/2014/main" id="{870D83DF-5F26-4053-9F8F-B42E6A2BE1B7}"/>
              </a:ext>
            </a:extLst>
          </p:cNvPr>
          <p:cNvSpPr/>
          <p:nvPr/>
        </p:nvSpPr>
        <p:spPr>
          <a:xfrm>
            <a:off x="66359" y="2097088"/>
            <a:ext cx="3887548" cy="346640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Multiplication Sign 17">
            <a:extLst>
              <a:ext uri="{FF2B5EF4-FFF2-40B4-BE49-F238E27FC236}">
                <a16:creationId xmlns:a16="http://schemas.microsoft.com/office/drawing/2014/main" id="{D70B28B4-6A49-46AA-86A3-B2CCC0DB7C14}"/>
              </a:ext>
            </a:extLst>
          </p:cNvPr>
          <p:cNvSpPr/>
          <p:nvPr/>
        </p:nvSpPr>
        <p:spPr>
          <a:xfrm>
            <a:off x="4150636" y="2026384"/>
            <a:ext cx="3887548" cy="346640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 name="Graphic 19" descr="Crown">
            <a:extLst>
              <a:ext uri="{FF2B5EF4-FFF2-40B4-BE49-F238E27FC236}">
                <a16:creationId xmlns:a16="http://schemas.microsoft.com/office/drawing/2014/main" id="{00C192C5-2CFB-44DE-968B-BD01198764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7012" y="1430681"/>
            <a:ext cx="914400" cy="914400"/>
          </a:xfrm>
          <a:prstGeom prst="rect">
            <a:avLst/>
          </a:prstGeom>
        </p:spPr>
      </p:pic>
    </p:spTree>
    <p:extLst>
      <p:ext uri="{BB962C8B-B14F-4D97-AF65-F5344CB8AC3E}">
        <p14:creationId xmlns:p14="http://schemas.microsoft.com/office/powerpoint/2010/main" val="48429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BDC6-05B7-4B42-922B-BC8AE39C5E32}"/>
              </a:ext>
            </a:extLst>
          </p:cNvPr>
          <p:cNvSpPr>
            <a:spLocks noGrp="1"/>
          </p:cNvSpPr>
          <p:nvPr>
            <p:ph type="title"/>
          </p:nvPr>
        </p:nvSpPr>
        <p:spPr>
          <a:xfrm>
            <a:off x="853330" y="1254035"/>
            <a:ext cx="2926190" cy="4002222"/>
          </a:xfrm>
        </p:spPr>
        <p:txBody>
          <a:bodyPr>
            <a:normAutofit/>
          </a:bodyPr>
          <a:lstStyle/>
          <a:p>
            <a:pPr algn="ctr"/>
            <a:r>
              <a:rPr lang="en-CA" dirty="0">
                <a:solidFill>
                  <a:srgbClr val="0070C0"/>
                </a:solidFill>
              </a:rPr>
              <a:t>The </a:t>
            </a:r>
            <a:br>
              <a:rPr lang="en-CA" dirty="0">
                <a:solidFill>
                  <a:srgbClr val="0070C0"/>
                </a:solidFill>
              </a:rPr>
            </a:br>
            <a:r>
              <a:rPr lang="en-CA" dirty="0">
                <a:solidFill>
                  <a:srgbClr val="0070C0"/>
                </a:solidFill>
              </a:rPr>
              <a:t>Skills Gap,</a:t>
            </a:r>
            <a:br>
              <a:rPr lang="en-CA" dirty="0">
                <a:solidFill>
                  <a:srgbClr val="0070C0"/>
                </a:solidFill>
              </a:rPr>
            </a:br>
            <a:r>
              <a:rPr lang="en-CA" dirty="0">
                <a:solidFill>
                  <a:srgbClr val="0070C0"/>
                </a:solidFill>
              </a:rPr>
              <a:t>Enumerated</a:t>
            </a:r>
          </a:p>
        </p:txBody>
      </p:sp>
      <p:graphicFrame>
        <p:nvGraphicFramePr>
          <p:cNvPr id="5" name="Content Placeholder 2">
            <a:extLst>
              <a:ext uri="{FF2B5EF4-FFF2-40B4-BE49-F238E27FC236}">
                <a16:creationId xmlns:a16="http://schemas.microsoft.com/office/drawing/2014/main" id="{8DBAC42B-76A3-477D-8FB6-C0FAD941D11C}"/>
              </a:ext>
            </a:extLst>
          </p:cNvPr>
          <p:cNvGraphicFramePr>
            <a:graphicFrameLocks noGrp="1"/>
          </p:cNvGraphicFramePr>
          <p:nvPr>
            <p:ph idx="1"/>
            <p:extLst>
              <p:ext uri="{D42A27DB-BD31-4B8C-83A1-F6EECF244321}">
                <p14:modId xmlns:p14="http://schemas.microsoft.com/office/powerpoint/2010/main" val="2914359442"/>
              </p:ext>
            </p:extLst>
          </p:nvPr>
        </p:nvGraphicFramePr>
        <p:xfrm>
          <a:off x="4423954" y="1254035"/>
          <a:ext cx="6296297" cy="4002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143275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A067-FD44-48D9-9E83-687BA8192F1A}"/>
              </a:ext>
            </a:extLst>
          </p:cNvPr>
          <p:cNvSpPr>
            <a:spLocks noGrp="1"/>
          </p:cNvSpPr>
          <p:nvPr>
            <p:ph type="title"/>
          </p:nvPr>
        </p:nvSpPr>
        <p:spPr>
          <a:xfrm>
            <a:off x="1141413" y="199619"/>
            <a:ext cx="9905998" cy="1478570"/>
          </a:xfrm>
        </p:spPr>
        <p:txBody>
          <a:bodyPr/>
          <a:lstStyle/>
          <a:p>
            <a:pPr algn="ctr"/>
            <a:r>
              <a:rPr lang="en-CA" dirty="0"/>
              <a:t>The thing about cyberspace</a:t>
            </a:r>
          </a:p>
        </p:txBody>
      </p:sp>
      <p:pic>
        <p:nvPicPr>
          <p:cNvPr id="11" name="Picture 10" descr="A close up of text on a white background&#10;&#10;Description automatically generated">
            <a:extLst>
              <a:ext uri="{FF2B5EF4-FFF2-40B4-BE49-F238E27FC236}">
                <a16:creationId xmlns:a16="http://schemas.microsoft.com/office/drawing/2014/main" id="{AE66E8B9-82F1-4709-8926-CA9A532751BF}"/>
              </a:ext>
            </a:extLst>
          </p:cNvPr>
          <p:cNvPicPr>
            <a:picLocks noChangeAspect="1"/>
          </p:cNvPicPr>
          <p:nvPr/>
        </p:nvPicPr>
        <p:blipFill>
          <a:blip r:embed="rId3"/>
          <a:stretch>
            <a:fillRect/>
          </a:stretch>
        </p:blipFill>
        <p:spPr>
          <a:xfrm>
            <a:off x="2702641" y="1427617"/>
            <a:ext cx="6783541" cy="4969013"/>
          </a:xfrm>
          <a:prstGeom prst="rect">
            <a:avLst/>
          </a:prstGeom>
        </p:spPr>
      </p:pic>
    </p:spTree>
    <p:extLst>
      <p:ext uri="{BB962C8B-B14F-4D97-AF65-F5344CB8AC3E}">
        <p14:creationId xmlns:p14="http://schemas.microsoft.com/office/powerpoint/2010/main" val="3213310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A067-FD44-48D9-9E83-687BA8192F1A}"/>
              </a:ext>
            </a:extLst>
          </p:cNvPr>
          <p:cNvSpPr>
            <a:spLocks noGrp="1"/>
          </p:cNvSpPr>
          <p:nvPr>
            <p:ph type="title"/>
          </p:nvPr>
        </p:nvSpPr>
        <p:spPr>
          <a:xfrm>
            <a:off x="1141413" y="338671"/>
            <a:ext cx="9905998" cy="1478570"/>
          </a:xfrm>
        </p:spPr>
        <p:txBody>
          <a:bodyPr/>
          <a:lstStyle/>
          <a:p>
            <a:r>
              <a:rPr lang="en-CA" dirty="0"/>
              <a:t>The thing about cyberspace</a:t>
            </a:r>
          </a:p>
        </p:txBody>
      </p:sp>
      <p:sp>
        <p:nvSpPr>
          <p:cNvPr id="6" name="TextBox 5">
            <a:extLst>
              <a:ext uri="{FF2B5EF4-FFF2-40B4-BE49-F238E27FC236}">
                <a16:creationId xmlns:a16="http://schemas.microsoft.com/office/drawing/2014/main" id="{A0F9752E-FC6B-43C6-88E4-DBCF8E470BC9}"/>
              </a:ext>
            </a:extLst>
          </p:cNvPr>
          <p:cNvSpPr txBox="1"/>
          <p:nvPr/>
        </p:nvSpPr>
        <p:spPr>
          <a:xfrm>
            <a:off x="0" y="2361063"/>
            <a:ext cx="12192000" cy="861774"/>
          </a:xfrm>
          <a:prstGeom prst="rect">
            <a:avLst/>
          </a:prstGeom>
          <a:noFill/>
        </p:spPr>
        <p:txBody>
          <a:bodyPr wrap="square" rtlCol="0">
            <a:spAutoFit/>
          </a:bodyPr>
          <a:lstStyle/>
          <a:p>
            <a:pPr algn="ctr"/>
            <a:r>
              <a:rPr lang="en-CA" sz="5000" dirty="0">
                <a:highlight>
                  <a:srgbClr val="00FF00"/>
                </a:highlight>
              </a:rPr>
              <a:t>Infosec</a:t>
            </a:r>
            <a:r>
              <a:rPr lang="en-CA" sz="5000" dirty="0"/>
              <a:t> ⊆ </a:t>
            </a:r>
            <a:r>
              <a:rPr lang="en-CA" sz="5000" dirty="0">
                <a:highlight>
                  <a:srgbClr val="FF00FF"/>
                </a:highlight>
              </a:rPr>
              <a:t>Digital Technology</a:t>
            </a:r>
            <a:r>
              <a:rPr lang="en-CA" sz="5000" dirty="0"/>
              <a:t> ⊆ </a:t>
            </a:r>
            <a:r>
              <a:rPr lang="en-CA" sz="5000" dirty="0">
                <a:highlight>
                  <a:srgbClr val="0000FF"/>
                </a:highlight>
              </a:rPr>
              <a:t>Everything</a:t>
            </a:r>
          </a:p>
        </p:txBody>
      </p:sp>
      <p:sp>
        <p:nvSpPr>
          <p:cNvPr id="3" name="TextBox 2">
            <a:extLst>
              <a:ext uri="{FF2B5EF4-FFF2-40B4-BE49-F238E27FC236}">
                <a16:creationId xmlns:a16="http://schemas.microsoft.com/office/drawing/2014/main" id="{45EA6DFC-314F-4431-8BB7-097AAA17EA7F}"/>
              </a:ext>
            </a:extLst>
          </p:cNvPr>
          <p:cNvSpPr txBox="1"/>
          <p:nvPr/>
        </p:nvSpPr>
        <p:spPr>
          <a:xfrm>
            <a:off x="0" y="5129593"/>
            <a:ext cx="12192000" cy="553998"/>
          </a:xfrm>
          <a:prstGeom prst="rect">
            <a:avLst/>
          </a:prstGeom>
          <a:noFill/>
        </p:spPr>
        <p:txBody>
          <a:bodyPr wrap="square" rtlCol="0">
            <a:spAutoFit/>
          </a:bodyPr>
          <a:lstStyle/>
          <a:p>
            <a:pPr algn="ctr"/>
            <a:r>
              <a:rPr lang="en-CA" sz="3000" b="1" dirty="0"/>
              <a:t>Primary consequence: a lot of things are insecure</a:t>
            </a:r>
          </a:p>
        </p:txBody>
      </p:sp>
      <p:sp>
        <p:nvSpPr>
          <p:cNvPr id="4" name="TextBox 3">
            <a:extLst>
              <a:ext uri="{FF2B5EF4-FFF2-40B4-BE49-F238E27FC236}">
                <a16:creationId xmlns:a16="http://schemas.microsoft.com/office/drawing/2014/main" id="{219F2B75-1397-41B3-BDA3-3E5FF3430482}"/>
              </a:ext>
            </a:extLst>
          </p:cNvPr>
          <p:cNvSpPr txBox="1"/>
          <p:nvPr/>
        </p:nvSpPr>
        <p:spPr>
          <a:xfrm>
            <a:off x="8802806" y="3472513"/>
            <a:ext cx="2647665" cy="369332"/>
          </a:xfrm>
          <a:prstGeom prst="rect">
            <a:avLst/>
          </a:prstGeom>
          <a:noFill/>
        </p:spPr>
        <p:txBody>
          <a:bodyPr wrap="square" rtlCol="0">
            <a:spAutoFit/>
          </a:bodyPr>
          <a:lstStyle/>
          <a:p>
            <a:pPr algn="ctr"/>
            <a:r>
              <a:rPr lang="en-CA" dirty="0"/>
              <a:t>(A lot of things)</a:t>
            </a:r>
          </a:p>
        </p:txBody>
      </p:sp>
      <p:sp>
        <p:nvSpPr>
          <p:cNvPr id="7" name="TextBox 6">
            <a:extLst>
              <a:ext uri="{FF2B5EF4-FFF2-40B4-BE49-F238E27FC236}">
                <a16:creationId xmlns:a16="http://schemas.microsoft.com/office/drawing/2014/main" id="{A54B22E1-AC8D-4F2B-98C6-A691B704144F}"/>
              </a:ext>
            </a:extLst>
          </p:cNvPr>
          <p:cNvSpPr txBox="1"/>
          <p:nvPr/>
        </p:nvSpPr>
        <p:spPr>
          <a:xfrm>
            <a:off x="302526" y="3334013"/>
            <a:ext cx="2647665" cy="646331"/>
          </a:xfrm>
          <a:prstGeom prst="rect">
            <a:avLst/>
          </a:prstGeom>
          <a:noFill/>
        </p:spPr>
        <p:txBody>
          <a:bodyPr wrap="square" rtlCol="0">
            <a:spAutoFit/>
          </a:bodyPr>
          <a:lstStyle/>
          <a:p>
            <a:pPr algn="ctr"/>
            <a:r>
              <a:rPr lang="en-CA" dirty="0"/>
              <a:t>(Not enough people to secure the lot of things)</a:t>
            </a:r>
          </a:p>
        </p:txBody>
      </p:sp>
      <p:sp>
        <p:nvSpPr>
          <p:cNvPr id="8" name="Arrow: Bent-Up 7">
            <a:extLst>
              <a:ext uri="{FF2B5EF4-FFF2-40B4-BE49-F238E27FC236}">
                <a16:creationId xmlns:a16="http://schemas.microsoft.com/office/drawing/2014/main" id="{73369A43-184A-4E47-A4C1-34C904076C1C}"/>
              </a:ext>
            </a:extLst>
          </p:cNvPr>
          <p:cNvSpPr/>
          <p:nvPr/>
        </p:nvSpPr>
        <p:spPr>
          <a:xfrm rot="5400000">
            <a:off x="871545" y="4451109"/>
            <a:ext cx="1509624" cy="95534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Bent-Up 8">
            <a:extLst>
              <a:ext uri="{FF2B5EF4-FFF2-40B4-BE49-F238E27FC236}">
                <a16:creationId xmlns:a16="http://schemas.microsoft.com/office/drawing/2014/main" id="{FA2A99ED-2A46-49A6-9725-F0FF761D0A15}"/>
              </a:ext>
            </a:extLst>
          </p:cNvPr>
          <p:cNvSpPr/>
          <p:nvPr/>
        </p:nvSpPr>
        <p:spPr>
          <a:xfrm rot="5400000" flipV="1">
            <a:off x="9810832" y="4441796"/>
            <a:ext cx="1509626" cy="955343"/>
          </a:xfrm>
          <a:prstGeom prst="bentUp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56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EA0A-C1F7-4AD2-BA0E-E74BEE099DC2}"/>
              </a:ext>
            </a:extLst>
          </p:cNvPr>
          <p:cNvSpPr>
            <a:spLocks noGrp="1"/>
          </p:cNvSpPr>
          <p:nvPr>
            <p:ph type="title"/>
          </p:nvPr>
        </p:nvSpPr>
        <p:spPr>
          <a:xfrm>
            <a:off x="1141413" y="2689715"/>
            <a:ext cx="9905998" cy="1478570"/>
          </a:xfrm>
        </p:spPr>
        <p:txBody>
          <a:bodyPr>
            <a:normAutofit/>
          </a:bodyPr>
          <a:lstStyle/>
          <a:p>
            <a:pPr algn="ctr"/>
            <a:r>
              <a:rPr lang="en-CA" sz="6000" dirty="0"/>
              <a:t>We live in a society</a:t>
            </a:r>
          </a:p>
        </p:txBody>
      </p:sp>
    </p:spTree>
    <p:extLst>
      <p:ext uri="{BB962C8B-B14F-4D97-AF65-F5344CB8AC3E}">
        <p14:creationId xmlns:p14="http://schemas.microsoft.com/office/powerpoint/2010/main" val="3956001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8D0A-5458-4EE3-A1FE-99832CD26260}"/>
              </a:ext>
            </a:extLst>
          </p:cNvPr>
          <p:cNvSpPr>
            <a:spLocks noGrp="1"/>
          </p:cNvSpPr>
          <p:nvPr>
            <p:ph type="title"/>
          </p:nvPr>
        </p:nvSpPr>
        <p:spPr/>
        <p:txBody>
          <a:bodyPr>
            <a:normAutofit/>
          </a:bodyPr>
          <a:lstStyle/>
          <a:p>
            <a:r>
              <a:rPr lang="en-CA" dirty="0"/>
              <a:t>other issues related to the skills gap</a:t>
            </a:r>
          </a:p>
        </p:txBody>
      </p:sp>
      <p:graphicFrame>
        <p:nvGraphicFramePr>
          <p:cNvPr id="5" name="Content Placeholder 2">
            <a:extLst>
              <a:ext uri="{FF2B5EF4-FFF2-40B4-BE49-F238E27FC236}">
                <a16:creationId xmlns:a16="http://schemas.microsoft.com/office/drawing/2014/main" id="{8541CE4D-D543-4405-A982-2C6179B41E10}"/>
              </a:ext>
            </a:extLst>
          </p:cNvPr>
          <p:cNvGraphicFramePr>
            <a:graphicFrameLocks noGrp="1"/>
          </p:cNvGraphicFramePr>
          <p:nvPr>
            <p:ph idx="1"/>
            <p:extLst>
              <p:ext uri="{D42A27DB-BD31-4B8C-83A1-F6EECF244321}">
                <p14:modId xmlns:p14="http://schemas.microsoft.com/office/powerpoint/2010/main" val="494206429"/>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6794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a:xfrm>
            <a:off x="1876424" y="1122363"/>
            <a:ext cx="9863819" cy="2387600"/>
          </a:xfrm>
        </p:spPr>
        <p:txBody>
          <a:bodyPr>
            <a:normAutofit/>
          </a:bodyPr>
          <a:lstStyle/>
          <a:p>
            <a:r>
              <a:rPr lang="en-CA" sz="4000" dirty="0"/>
              <a:t>On health, mental health, &amp; Burnout</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p:txBody>
          <a:bodyPr/>
          <a:lstStyle/>
          <a:p>
            <a:r>
              <a:rPr lang="en-CA" dirty="0"/>
              <a:t>And why more coffee and booze aren’t the answer</a:t>
            </a:r>
          </a:p>
        </p:txBody>
      </p:sp>
    </p:spTree>
    <p:extLst>
      <p:ext uri="{BB962C8B-B14F-4D97-AF65-F5344CB8AC3E}">
        <p14:creationId xmlns:p14="http://schemas.microsoft.com/office/powerpoint/2010/main" val="149277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5403-32EF-4995-8898-7421A2CFFB88}"/>
              </a:ext>
            </a:extLst>
          </p:cNvPr>
          <p:cNvSpPr>
            <a:spLocks noGrp="1"/>
          </p:cNvSpPr>
          <p:nvPr>
            <p:ph type="title"/>
          </p:nvPr>
        </p:nvSpPr>
        <p:spPr/>
        <p:txBody>
          <a:bodyPr/>
          <a:lstStyle/>
          <a:p>
            <a:r>
              <a:rPr lang="en-CA" dirty="0"/>
              <a:t>$</a:t>
            </a:r>
            <a:r>
              <a:rPr lang="en-CA" dirty="0" err="1"/>
              <a:t>whoami</a:t>
            </a:r>
            <a:endParaRPr lang="en-CA" dirty="0"/>
          </a:p>
        </p:txBody>
      </p:sp>
      <p:sp>
        <p:nvSpPr>
          <p:cNvPr id="3" name="Content Placeholder 2">
            <a:extLst>
              <a:ext uri="{FF2B5EF4-FFF2-40B4-BE49-F238E27FC236}">
                <a16:creationId xmlns:a16="http://schemas.microsoft.com/office/drawing/2014/main" id="{2DF3D681-C86F-431A-A07D-6C184940A40B}"/>
              </a:ext>
            </a:extLst>
          </p:cNvPr>
          <p:cNvSpPr>
            <a:spLocks noGrp="1"/>
          </p:cNvSpPr>
          <p:nvPr>
            <p:ph idx="1"/>
          </p:nvPr>
        </p:nvSpPr>
        <p:spPr/>
        <p:txBody>
          <a:bodyPr/>
          <a:lstStyle/>
          <a:p>
            <a:r>
              <a:rPr lang="en-CA" dirty="0" err="1">
                <a:solidFill>
                  <a:schemeClr val="accent1">
                    <a:lumMod val="40000"/>
                    <a:lumOff val="60000"/>
                  </a:schemeClr>
                </a:solidFill>
              </a:rPr>
              <a:t>Pentesting</a:t>
            </a:r>
            <a:r>
              <a:rPr lang="en-CA" dirty="0">
                <a:solidFill>
                  <a:schemeClr val="accent1">
                    <a:lumMod val="40000"/>
                    <a:lumOff val="60000"/>
                  </a:schemeClr>
                </a:solidFill>
              </a:rPr>
              <a:t>, healthcare, etc.</a:t>
            </a:r>
          </a:p>
          <a:p>
            <a:r>
              <a:rPr lang="en-CA" b="1" strike="sngStrike" dirty="0"/>
              <a:t>Do I get a degree yet?</a:t>
            </a:r>
            <a:r>
              <a:rPr lang="en-CA" b="1" dirty="0"/>
              <a:t> </a:t>
            </a:r>
            <a:r>
              <a:rPr lang="en-CA" b="1" dirty="0" err="1"/>
              <a:t>Ya</a:t>
            </a:r>
            <a:r>
              <a:rPr lang="en-CA" b="1" dirty="0"/>
              <a:t> I </a:t>
            </a:r>
            <a:r>
              <a:rPr lang="en-CA" b="1" dirty="0" err="1"/>
              <a:t>doooo</a:t>
            </a:r>
            <a:endParaRPr lang="en-CA" b="1" strike="sngStrike" dirty="0"/>
          </a:p>
          <a:p>
            <a:r>
              <a:rPr lang="en-CA" dirty="0">
                <a:solidFill>
                  <a:schemeClr val="accent1">
                    <a:lumMod val="40000"/>
                    <a:lumOff val="60000"/>
                  </a:schemeClr>
                </a:solidFill>
              </a:rPr>
              <a:t>The “human” angles of security:</a:t>
            </a:r>
          </a:p>
          <a:p>
            <a:pPr lvl="1"/>
            <a:r>
              <a:rPr lang="en-CA" dirty="0"/>
              <a:t>politics/sociology/economics/biotech/cyberwarfare/etc.</a:t>
            </a:r>
          </a:p>
          <a:p>
            <a:r>
              <a:rPr lang="en-CA" dirty="0">
                <a:solidFill>
                  <a:schemeClr val="accent1">
                    <a:lumMod val="40000"/>
                    <a:lumOff val="60000"/>
                  </a:schemeClr>
                </a:solidFill>
              </a:rPr>
              <a:t>Also I like other stuff</a:t>
            </a:r>
          </a:p>
          <a:p>
            <a:endParaRPr lang="en-CA" dirty="0"/>
          </a:p>
        </p:txBody>
      </p:sp>
      <p:sp>
        <p:nvSpPr>
          <p:cNvPr id="4" name="TextBox 3">
            <a:extLst>
              <a:ext uri="{FF2B5EF4-FFF2-40B4-BE49-F238E27FC236}">
                <a16:creationId xmlns:a16="http://schemas.microsoft.com/office/drawing/2014/main" id="{9195626F-06EB-4B01-AC4B-74FB659E4FCE}"/>
              </a:ext>
            </a:extLst>
          </p:cNvPr>
          <p:cNvSpPr txBox="1"/>
          <p:nvPr/>
        </p:nvSpPr>
        <p:spPr>
          <a:xfrm>
            <a:off x="6847566" y="1173137"/>
            <a:ext cx="4199845" cy="461665"/>
          </a:xfrm>
          <a:prstGeom prst="rect">
            <a:avLst/>
          </a:prstGeom>
          <a:noFill/>
        </p:spPr>
        <p:txBody>
          <a:bodyPr wrap="square" rtlCol="0">
            <a:spAutoFit/>
          </a:bodyPr>
          <a:lstStyle/>
          <a:p>
            <a:pPr algn="r"/>
            <a:r>
              <a:rPr lang="en-CA" sz="2400" b="1" dirty="0">
                <a:solidFill>
                  <a:schemeClr val="tx2">
                    <a:lumMod val="40000"/>
                    <a:lumOff val="60000"/>
                  </a:schemeClr>
                </a:solidFill>
                <a:latin typeface="Courier New" panose="02070309020205020404" pitchFamily="49" charset="0"/>
                <a:cs typeface="Courier New" panose="02070309020205020404" pitchFamily="49" charset="0"/>
              </a:rPr>
              <a:t>@</a:t>
            </a:r>
            <a:r>
              <a:rPr lang="en-CA" sz="2400" b="1" dirty="0" err="1">
                <a:solidFill>
                  <a:schemeClr val="tx2">
                    <a:lumMod val="40000"/>
                    <a:lumOff val="60000"/>
                  </a:schemeClr>
                </a:solidFill>
                <a:latin typeface="Courier New" panose="02070309020205020404" pitchFamily="49" charset="0"/>
                <a:cs typeface="Courier New" panose="02070309020205020404" pitchFamily="49" charset="0"/>
              </a:rPr>
              <a:t>cubes_n_spheres</a:t>
            </a:r>
            <a:endParaRPr lang="en-CA" sz="2400" b="1" dirty="0">
              <a:solidFill>
                <a:schemeClr val="tx2">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92071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474B43-A90C-4B44-8CC6-6BE4645569B9}"/>
              </a:ext>
            </a:extLst>
          </p:cNvPr>
          <p:cNvPicPr>
            <a:picLocks noChangeAspect="1"/>
          </p:cNvPicPr>
          <p:nvPr/>
        </p:nvPicPr>
        <p:blipFill>
          <a:blip r:embed="rId3"/>
          <a:stretch>
            <a:fillRect/>
          </a:stretch>
        </p:blipFill>
        <p:spPr>
          <a:xfrm>
            <a:off x="908615" y="811402"/>
            <a:ext cx="10374770" cy="5235195"/>
          </a:xfrm>
          <a:prstGeom prst="rect">
            <a:avLst/>
          </a:prstGeom>
        </p:spPr>
      </p:pic>
    </p:spTree>
    <p:extLst>
      <p:ext uri="{BB962C8B-B14F-4D97-AF65-F5344CB8AC3E}">
        <p14:creationId xmlns:p14="http://schemas.microsoft.com/office/powerpoint/2010/main" val="1641087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s is all coffee has ever done for me.">
            <a:extLst>
              <a:ext uri="{FF2B5EF4-FFF2-40B4-BE49-F238E27FC236}">
                <a16:creationId xmlns:a16="http://schemas.microsoft.com/office/drawing/2014/main" id="{765E716C-6CA4-4854-9FD7-413C62D67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372" y="307372"/>
            <a:ext cx="6243255" cy="624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85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8FCB1-C5DF-41D8-9343-A0EA139037C2}"/>
              </a:ext>
            </a:extLst>
          </p:cNvPr>
          <p:cNvPicPr>
            <a:picLocks noChangeAspect="1"/>
          </p:cNvPicPr>
          <p:nvPr/>
        </p:nvPicPr>
        <p:blipFill>
          <a:blip r:embed="rId2"/>
          <a:stretch>
            <a:fillRect/>
          </a:stretch>
        </p:blipFill>
        <p:spPr>
          <a:xfrm>
            <a:off x="2892947" y="557139"/>
            <a:ext cx="6402930" cy="5682343"/>
          </a:xfrm>
          <a:prstGeom prst="rect">
            <a:avLst/>
          </a:prstGeom>
        </p:spPr>
      </p:pic>
    </p:spTree>
    <p:extLst>
      <p:ext uri="{BB962C8B-B14F-4D97-AF65-F5344CB8AC3E}">
        <p14:creationId xmlns:p14="http://schemas.microsoft.com/office/powerpoint/2010/main" val="2834485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848171-4F52-405F-9F6E-00E448DEF4AC}"/>
              </a:ext>
            </a:extLst>
          </p:cNvPr>
          <p:cNvPicPr>
            <a:picLocks noChangeAspect="1"/>
          </p:cNvPicPr>
          <p:nvPr/>
        </p:nvPicPr>
        <p:blipFill>
          <a:blip r:embed="rId3"/>
          <a:stretch>
            <a:fillRect/>
          </a:stretch>
        </p:blipFill>
        <p:spPr>
          <a:xfrm>
            <a:off x="1219201" y="451954"/>
            <a:ext cx="4334371" cy="5954091"/>
          </a:xfrm>
          <a:prstGeom prst="rect">
            <a:avLst/>
          </a:prstGeom>
        </p:spPr>
      </p:pic>
      <p:pic>
        <p:nvPicPr>
          <p:cNvPr id="6" name="Picture 5">
            <a:extLst>
              <a:ext uri="{FF2B5EF4-FFF2-40B4-BE49-F238E27FC236}">
                <a16:creationId xmlns:a16="http://schemas.microsoft.com/office/drawing/2014/main" id="{F25E00A5-FFF5-498D-941B-06312F657B93}"/>
              </a:ext>
            </a:extLst>
          </p:cNvPr>
          <p:cNvPicPr>
            <a:picLocks noChangeAspect="1"/>
          </p:cNvPicPr>
          <p:nvPr/>
        </p:nvPicPr>
        <p:blipFill>
          <a:blip r:embed="rId4"/>
          <a:stretch>
            <a:fillRect/>
          </a:stretch>
        </p:blipFill>
        <p:spPr>
          <a:xfrm>
            <a:off x="6638430" y="451954"/>
            <a:ext cx="4019428" cy="5958514"/>
          </a:xfrm>
          <a:prstGeom prst="rect">
            <a:avLst/>
          </a:prstGeom>
        </p:spPr>
      </p:pic>
    </p:spTree>
    <p:extLst>
      <p:ext uri="{BB962C8B-B14F-4D97-AF65-F5344CB8AC3E}">
        <p14:creationId xmlns:p14="http://schemas.microsoft.com/office/powerpoint/2010/main" val="218350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0D87-B414-49E2-ADD7-5695DC65B99C}"/>
              </a:ext>
            </a:extLst>
          </p:cNvPr>
          <p:cNvSpPr>
            <a:spLocks noGrp="1"/>
          </p:cNvSpPr>
          <p:nvPr>
            <p:ph type="title"/>
          </p:nvPr>
        </p:nvSpPr>
        <p:spPr>
          <a:xfrm>
            <a:off x="1018583" y="618518"/>
            <a:ext cx="9905998" cy="1478570"/>
          </a:xfrm>
        </p:spPr>
        <p:txBody>
          <a:bodyPr/>
          <a:lstStyle/>
          <a:p>
            <a:r>
              <a:rPr lang="en-CA" dirty="0"/>
              <a:t>Some reasons for burnout</a:t>
            </a:r>
          </a:p>
        </p:txBody>
      </p:sp>
      <p:sp>
        <p:nvSpPr>
          <p:cNvPr id="3" name="Content Placeholder 2">
            <a:extLst>
              <a:ext uri="{FF2B5EF4-FFF2-40B4-BE49-F238E27FC236}">
                <a16:creationId xmlns:a16="http://schemas.microsoft.com/office/drawing/2014/main" id="{C937DE34-0FED-4E9D-90F9-359460AB2B76}"/>
              </a:ext>
            </a:extLst>
          </p:cNvPr>
          <p:cNvSpPr>
            <a:spLocks noGrp="1"/>
          </p:cNvSpPr>
          <p:nvPr>
            <p:ph idx="1"/>
          </p:nvPr>
        </p:nvSpPr>
        <p:spPr>
          <a:xfrm>
            <a:off x="1141413" y="2249487"/>
            <a:ext cx="6733346" cy="3541714"/>
          </a:xfrm>
        </p:spPr>
        <p:txBody>
          <a:bodyPr/>
          <a:lstStyle/>
          <a:p>
            <a:r>
              <a:rPr lang="en-CA" dirty="0">
                <a:solidFill>
                  <a:schemeClr val="accent3">
                    <a:lumMod val="20000"/>
                    <a:lumOff val="80000"/>
                  </a:schemeClr>
                </a:solidFill>
              </a:rPr>
              <a:t>“low personal efficacy mixed with high cynicism”</a:t>
            </a:r>
          </a:p>
          <a:p>
            <a:r>
              <a:rPr lang="en-CA" dirty="0">
                <a:solidFill>
                  <a:schemeClr val="accent2">
                    <a:lumMod val="20000"/>
                    <a:lumOff val="80000"/>
                  </a:schemeClr>
                </a:solidFill>
                <a:sym typeface="Wingdings" panose="05000000000000000000" pitchFamily="2" charset="2"/>
              </a:rPr>
              <a:t>Remote work == lonely?</a:t>
            </a:r>
          </a:p>
          <a:p>
            <a:r>
              <a:rPr lang="en-CA" dirty="0">
                <a:solidFill>
                  <a:schemeClr val="accent1">
                    <a:lumMod val="20000"/>
                    <a:lumOff val="80000"/>
                  </a:schemeClr>
                </a:solidFill>
                <a:sym typeface="Wingdings" panose="05000000000000000000" pitchFamily="2" charset="2"/>
              </a:rPr>
              <a:t>Industry moves fast but initiatives move slow</a:t>
            </a:r>
          </a:p>
          <a:p>
            <a:r>
              <a:rPr lang="en-CA" dirty="0">
                <a:solidFill>
                  <a:schemeClr val="accent5">
                    <a:lumMod val="20000"/>
                    <a:lumOff val="80000"/>
                  </a:schemeClr>
                </a:solidFill>
              </a:rPr>
              <a:t>Constant anxiety about getting </a:t>
            </a:r>
            <a:r>
              <a:rPr lang="en-CA" dirty="0" err="1">
                <a:solidFill>
                  <a:schemeClr val="accent5">
                    <a:lumMod val="20000"/>
                    <a:lumOff val="80000"/>
                  </a:schemeClr>
                </a:solidFill>
              </a:rPr>
              <a:t>pwned</a:t>
            </a:r>
            <a:endParaRPr lang="en-CA" dirty="0">
              <a:solidFill>
                <a:schemeClr val="accent5">
                  <a:lumMod val="20000"/>
                  <a:lumOff val="80000"/>
                </a:schemeClr>
              </a:solidFill>
            </a:endParaRPr>
          </a:p>
          <a:p>
            <a:r>
              <a:rPr lang="en-CA" dirty="0">
                <a:solidFill>
                  <a:schemeClr val="accent4">
                    <a:lumMod val="20000"/>
                    <a:lumOff val="80000"/>
                  </a:schemeClr>
                </a:solidFill>
              </a:rPr>
              <a:t>No other silo likes security</a:t>
            </a:r>
          </a:p>
          <a:p>
            <a:endParaRPr lang="en-CA" dirty="0"/>
          </a:p>
        </p:txBody>
      </p:sp>
      <p:pic>
        <p:nvPicPr>
          <p:cNvPr id="4" name="Picture 3">
            <a:extLst>
              <a:ext uri="{FF2B5EF4-FFF2-40B4-BE49-F238E27FC236}">
                <a16:creationId xmlns:a16="http://schemas.microsoft.com/office/drawing/2014/main" id="{4B0C01C6-3ED2-4C79-93A8-23A2534867E4}"/>
              </a:ext>
            </a:extLst>
          </p:cNvPr>
          <p:cNvPicPr>
            <a:picLocks noChangeAspect="1"/>
          </p:cNvPicPr>
          <p:nvPr/>
        </p:nvPicPr>
        <p:blipFill>
          <a:blip r:embed="rId3"/>
          <a:stretch>
            <a:fillRect/>
          </a:stretch>
        </p:blipFill>
        <p:spPr>
          <a:xfrm>
            <a:off x="7932485" y="998806"/>
            <a:ext cx="3890458" cy="5240676"/>
          </a:xfrm>
          <a:prstGeom prst="rect">
            <a:avLst/>
          </a:prstGeom>
        </p:spPr>
      </p:pic>
    </p:spTree>
    <p:extLst>
      <p:ext uri="{BB962C8B-B14F-4D97-AF65-F5344CB8AC3E}">
        <p14:creationId xmlns:p14="http://schemas.microsoft.com/office/powerpoint/2010/main" val="318466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1BD5-8937-4568-AFA7-C1283F05C014}"/>
              </a:ext>
            </a:extLst>
          </p:cNvPr>
          <p:cNvSpPr>
            <a:spLocks noGrp="1"/>
          </p:cNvSpPr>
          <p:nvPr>
            <p:ph type="title"/>
          </p:nvPr>
        </p:nvSpPr>
        <p:spPr/>
        <p:txBody>
          <a:bodyPr/>
          <a:lstStyle/>
          <a:p>
            <a:r>
              <a:rPr lang="en-CA" dirty="0"/>
              <a:t>Also, the physical consequences</a:t>
            </a:r>
          </a:p>
        </p:txBody>
      </p:sp>
      <p:sp>
        <p:nvSpPr>
          <p:cNvPr id="3" name="Content Placeholder 2">
            <a:extLst>
              <a:ext uri="{FF2B5EF4-FFF2-40B4-BE49-F238E27FC236}">
                <a16:creationId xmlns:a16="http://schemas.microsoft.com/office/drawing/2014/main" id="{9545722E-9E0B-4B13-BD50-C2008CE9059A}"/>
              </a:ext>
            </a:extLst>
          </p:cNvPr>
          <p:cNvSpPr>
            <a:spLocks noGrp="1"/>
          </p:cNvSpPr>
          <p:nvPr>
            <p:ph idx="1"/>
          </p:nvPr>
        </p:nvSpPr>
        <p:spPr/>
        <p:txBody>
          <a:bodyPr/>
          <a:lstStyle/>
          <a:p>
            <a:r>
              <a:rPr lang="en-CA" dirty="0"/>
              <a:t>Sitting too much; posture</a:t>
            </a:r>
          </a:p>
          <a:p>
            <a:r>
              <a:rPr lang="en-CA" dirty="0"/>
              <a:t>Using a mouse/phone constantly</a:t>
            </a:r>
          </a:p>
          <a:p>
            <a:r>
              <a:rPr lang="en-CA" dirty="0"/>
              <a:t>Seeing a screen constantly</a:t>
            </a:r>
          </a:p>
          <a:p>
            <a:r>
              <a:rPr lang="en-CA" dirty="0" err="1"/>
              <a:t>Bluelight</a:t>
            </a:r>
            <a:endParaRPr lang="en-CA" dirty="0"/>
          </a:p>
        </p:txBody>
      </p:sp>
      <p:pic>
        <p:nvPicPr>
          <p:cNvPr id="4" name="Picture 2">
            <a:extLst>
              <a:ext uri="{FF2B5EF4-FFF2-40B4-BE49-F238E27FC236}">
                <a16:creationId xmlns:a16="http://schemas.microsoft.com/office/drawing/2014/main" id="{8FE4FD69-6BA3-4ACA-BFBC-868025A2D7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13"/>
          <a:stretch/>
        </p:blipFill>
        <p:spPr bwMode="auto">
          <a:xfrm>
            <a:off x="7129559" y="2097088"/>
            <a:ext cx="3917852" cy="343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117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1BD5-8937-4568-AFA7-C1283F05C014}"/>
              </a:ext>
            </a:extLst>
          </p:cNvPr>
          <p:cNvSpPr>
            <a:spLocks noGrp="1"/>
          </p:cNvSpPr>
          <p:nvPr>
            <p:ph type="title"/>
          </p:nvPr>
        </p:nvSpPr>
        <p:spPr/>
        <p:txBody>
          <a:bodyPr/>
          <a:lstStyle/>
          <a:p>
            <a:r>
              <a:rPr lang="en-CA" dirty="0"/>
              <a:t>Also, the neurological consequences</a:t>
            </a:r>
          </a:p>
        </p:txBody>
      </p:sp>
      <p:sp>
        <p:nvSpPr>
          <p:cNvPr id="3" name="Content Placeholder 2">
            <a:extLst>
              <a:ext uri="{FF2B5EF4-FFF2-40B4-BE49-F238E27FC236}">
                <a16:creationId xmlns:a16="http://schemas.microsoft.com/office/drawing/2014/main" id="{9545722E-9E0B-4B13-BD50-C2008CE9059A}"/>
              </a:ext>
            </a:extLst>
          </p:cNvPr>
          <p:cNvSpPr>
            <a:spLocks noGrp="1"/>
          </p:cNvSpPr>
          <p:nvPr>
            <p:ph idx="1"/>
          </p:nvPr>
        </p:nvSpPr>
        <p:spPr/>
        <p:txBody>
          <a:bodyPr>
            <a:normAutofit fontScale="92500" lnSpcReduction="10000"/>
          </a:bodyPr>
          <a:lstStyle/>
          <a:p>
            <a:pPr marL="0" indent="0">
              <a:buNone/>
            </a:pPr>
            <a:r>
              <a:rPr lang="en-CA" b="1" u="sng" dirty="0"/>
              <a:t>Coping with InfoSec hell</a:t>
            </a:r>
          </a:p>
          <a:p>
            <a:r>
              <a:rPr lang="en-CA" dirty="0"/>
              <a:t>Cortisol receptors</a:t>
            </a:r>
          </a:p>
          <a:p>
            <a:pPr lvl="1"/>
            <a:r>
              <a:rPr lang="en-CA" dirty="0"/>
              <a:t>Stress</a:t>
            </a:r>
          </a:p>
          <a:p>
            <a:pPr lvl="1"/>
            <a:r>
              <a:rPr lang="en-CA" dirty="0"/>
              <a:t>“Fight or flight”</a:t>
            </a:r>
            <a:br>
              <a:rPr lang="en-CA" dirty="0"/>
            </a:br>
            <a:endParaRPr lang="en-CA" dirty="0"/>
          </a:p>
          <a:p>
            <a:r>
              <a:rPr lang="en-CA" dirty="0"/>
              <a:t>Coincidentally, the same receptors affected by</a:t>
            </a:r>
          </a:p>
          <a:p>
            <a:pPr lvl="1"/>
            <a:r>
              <a:rPr lang="en-CA" dirty="0"/>
              <a:t>Coffee</a:t>
            </a:r>
          </a:p>
          <a:p>
            <a:pPr lvl="1"/>
            <a:r>
              <a:rPr lang="en-CA" dirty="0"/>
              <a:t>Alcohol</a:t>
            </a:r>
          </a:p>
          <a:p>
            <a:endParaRPr lang="en-CA" dirty="0"/>
          </a:p>
        </p:txBody>
      </p:sp>
      <p:pic>
        <p:nvPicPr>
          <p:cNvPr id="4" name="Picture 3">
            <a:extLst>
              <a:ext uri="{FF2B5EF4-FFF2-40B4-BE49-F238E27FC236}">
                <a16:creationId xmlns:a16="http://schemas.microsoft.com/office/drawing/2014/main" id="{6FE647D0-5754-4F74-B2A4-F9034A25A850}"/>
              </a:ext>
            </a:extLst>
          </p:cNvPr>
          <p:cNvPicPr>
            <a:picLocks noChangeAspect="1"/>
          </p:cNvPicPr>
          <p:nvPr/>
        </p:nvPicPr>
        <p:blipFill>
          <a:blip r:embed="rId3"/>
          <a:stretch>
            <a:fillRect/>
          </a:stretch>
        </p:blipFill>
        <p:spPr>
          <a:xfrm>
            <a:off x="7153392" y="1806474"/>
            <a:ext cx="4555410" cy="1931258"/>
          </a:xfrm>
          <a:prstGeom prst="rect">
            <a:avLst/>
          </a:prstGeom>
        </p:spPr>
      </p:pic>
      <p:pic>
        <p:nvPicPr>
          <p:cNvPr id="5" name="Picture 4">
            <a:extLst>
              <a:ext uri="{FF2B5EF4-FFF2-40B4-BE49-F238E27FC236}">
                <a16:creationId xmlns:a16="http://schemas.microsoft.com/office/drawing/2014/main" id="{994572CA-4BD9-4A1A-A1C3-16DB46860A83}"/>
              </a:ext>
            </a:extLst>
          </p:cNvPr>
          <p:cNvPicPr>
            <a:picLocks noChangeAspect="1"/>
          </p:cNvPicPr>
          <p:nvPr/>
        </p:nvPicPr>
        <p:blipFill>
          <a:blip r:embed="rId4"/>
          <a:stretch>
            <a:fillRect/>
          </a:stretch>
        </p:blipFill>
        <p:spPr>
          <a:xfrm>
            <a:off x="7153392" y="4085897"/>
            <a:ext cx="4555410" cy="1857703"/>
          </a:xfrm>
          <a:prstGeom prst="rect">
            <a:avLst/>
          </a:prstGeom>
        </p:spPr>
      </p:pic>
    </p:spTree>
    <p:extLst>
      <p:ext uri="{BB962C8B-B14F-4D97-AF65-F5344CB8AC3E}">
        <p14:creationId xmlns:p14="http://schemas.microsoft.com/office/powerpoint/2010/main" val="99161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74C9-81E1-4D9E-ADAF-AFD565CB748C}"/>
              </a:ext>
            </a:extLst>
          </p:cNvPr>
          <p:cNvSpPr>
            <a:spLocks noGrp="1"/>
          </p:cNvSpPr>
          <p:nvPr>
            <p:ph type="title"/>
          </p:nvPr>
        </p:nvSpPr>
        <p:spPr/>
        <p:txBody>
          <a:bodyPr>
            <a:normAutofit/>
          </a:bodyPr>
          <a:lstStyle/>
          <a:p>
            <a:r>
              <a:rPr lang="en-CA" dirty="0"/>
              <a:t>The many faces of stress</a:t>
            </a:r>
          </a:p>
        </p:txBody>
      </p:sp>
      <p:graphicFrame>
        <p:nvGraphicFramePr>
          <p:cNvPr id="5" name="Content Placeholder 2">
            <a:extLst>
              <a:ext uri="{FF2B5EF4-FFF2-40B4-BE49-F238E27FC236}">
                <a16:creationId xmlns:a16="http://schemas.microsoft.com/office/drawing/2014/main" id="{628FC015-3B68-4668-BED5-A16AE3C5C558}"/>
              </a:ext>
            </a:extLst>
          </p:cNvPr>
          <p:cNvGraphicFramePr>
            <a:graphicFrameLocks noGrp="1"/>
          </p:cNvGraphicFramePr>
          <p:nvPr>
            <p:ph idx="1"/>
            <p:extLst>
              <p:ext uri="{D42A27DB-BD31-4B8C-83A1-F6EECF244321}">
                <p14:modId xmlns:p14="http://schemas.microsoft.com/office/powerpoint/2010/main" val="1201032114"/>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54294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p:txBody>
          <a:bodyPr/>
          <a:lstStyle/>
          <a:p>
            <a:r>
              <a:rPr lang="en-CA" dirty="0"/>
              <a:t>Is infosec addictive?</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a:xfrm>
            <a:off x="1876424" y="3602038"/>
            <a:ext cx="10141405" cy="1655762"/>
          </a:xfrm>
        </p:spPr>
        <p:txBody>
          <a:bodyPr/>
          <a:lstStyle/>
          <a:p>
            <a:r>
              <a:rPr lang="en-CA" dirty="0"/>
              <a:t>And are we just playing the worst video game ever?</a:t>
            </a:r>
          </a:p>
        </p:txBody>
      </p:sp>
    </p:spTree>
    <p:extLst>
      <p:ext uri="{BB962C8B-B14F-4D97-AF65-F5344CB8AC3E}">
        <p14:creationId xmlns:p14="http://schemas.microsoft.com/office/powerpoint/2010/main" val="2425827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4C989-0C8C-4BFE-BFAD-C0B07085E3D0}"/>
              </a:ext>
            </a:extLst>
          </p:cNvPr>
          <p:cNvPicPr>
            <a:picLocks noChangeAspect="1"/>
          </p:cNvPicPr>
          <p:nvPr/>
        </p:nvPicPr>
        <p:blipFill>
          <a:blip r:embed="rId2"/>
          <a:stretch>
            <a:fillRect/>
          </a:stretch>
        </p:blipFill>
        <p:spPr>
          <a:xfrm>
            <a:off x="3057525" y="1890712"/>
            <a:ext cx="6076950" cy="3076575"/>
          </a:xfrm>
          <a:prstGeom prst="rect">
            <a:avLst/>
          </a:prstGeom>
        </p:spPr>
      </p:pic>
    </p:spTree>
    <p:extLst>
      <p:ext uri="{BB962C8B-B14F-4D97-AF65-F5344CB8AC3E}">
        <p14:creationId xmlns:p14="http://schemas.microsoft.com/office/powerpoint/2010/main" val="1642298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p:txBody>
          <a:bodyPr/>
          <a:lstStyle/>
          <a:p>
            <a:r>
              <a:rPr lang="en-CA" dirty="0"/>
              <a:t>But $</a:t>
            </a:r>
            <a:r>
              <a:rPr lang="en-CA" dirty="0" err="1"/>
              <a:t>whoami</a:t>
            </a:r>
            <a:r>
              <a:rPr lang="en-CA" dirty="0"/>
              <a:t> Actually</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p:txBody>
          <a:bodyPr/>
          <a:lstStyle/>
          <a:p>
            <a:r>
              <a:rPr lang="en-CA" dirty="0"/>
              <a:t>And why all of this is a huge accident</a:t>
            </a:r>
          </a:p>
        </p:txBody>
      </p:sp>
    </p:spTree>
    <p:extLst>
      <p:ext uri="{BB962C8B-B14F-4D97-AF65-F5344CB8AC3E}">
        <p14:creationId xmlns:p14="http://schemas.microsoft.com/office/powerpoint/2010/main" val="3277358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297AEE-B934-445B-9264-D84ACFBECCD8}"/>
              </a:ext>
            </a:extLst>
          </p:cNvPr>
          <p:cNvPicPr>
            <a:picLocks noChangeAspect="1"/>
          </p:cNvPicPr>
          <p:nvPr/>
        </p:nvPicPr>
        <p:blipFill>
          <a:blip r:embed="rId3"/>
          <a:stretch>
            <a:fillRect/>
          </a:stretch>
        </p:blipFill>
        <p:spPr>
          <a:xfrm>
            <a:off x="3938950" y="389813"/>
            <a:ext cx="4314100" cy="6078374"/>
          </a:xfrm>
          <a:prstGeom prst="rect">
            <a:avLst/>
          </a:prstGeom>
        </p:spPr>
      </p:pic>
    </p:spTree>
    <p:extLst>
      <p:ext uri="{BB962C8B-B14F-4D97-AF65-F5344CB8AC3E}">
        <p14:creationId xmlns:p14="http://schemas.microsoft.com/office/powerpoint/2010/main" val="510918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CADBE-AE12-402D-9E68-1AEC1E1DAAD0}"/>
              </a:ext>
            </a:extLst>
          </p:cNvPr>
          <p:cNvPicPr>
            <a:picLocks noChangeAspect="1"/>
          </p:cNvPicPr>
          <p:nvPr/>
        </p:nvPicPr>
        <p:blipFill>
          <a:blip r:embed="rId2"/>
          <a:stretch>
            <a:fillRect/>
          </a:stretch>
        </p:blipFill>
        <p:spPr>
          <a:xfrm>
            <a:off x="967724" y="925382"/>
            <a:ext cx="10256552" cy="5007236"/>
          </a:xfrm>
          <a:prstGeom prst="rect">
            <a:avLst/>
          </a:prstGeom>
        </p:spPr>
      </p:pic>
    </p:spTree>
    <p:extLst>
      <p:ext uri="{BB962C8B-B14F-4D97-AF65-F5344CB8AC3E}">
        <p14:creationId xmlns:p14="http://schemas.microsoft.com/office/powerpoint/2010/main" val="3285041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49982-B8FE-417E-B349-84DEBCF4EF7E}"/>
              </a:ext>
            </a:extLst>
          </p:cNvPr>
          <p:cNvPicPr>
            <a:picLocks noChangeAspect="1"/>
          </p:cNvPicPr>
          <p:nvPr/>
        </p:nvPicPr>
        <p:blipFill>
          <a:blip r:embed="rId2"/>
          <a:stretch>
            <a:fillRect/>
          </a:stretch>
        </p:blipFill>
        <p:spPr>
          <a:xfrm>
            <a:off x="1179610" y="1874150"/>
            <a:ext cx="9832780" cy="3109699"/>
          </a:xfrm>
          <a:prstGeom prst="rect">
            <a:avLst/>
          </a:prstGeom>
        </p:spPr>
      </p:pic>
    </p:spTree>
    <p:extLst>
      <p:ext uri="{BB962C8B-B14F-4D97-AF65-F5344CB8AC3E}">
        <p14:creationId xmlns:p14="http://schemas.microsoft.com/office/powerpoint/2010/main" val="3212387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2198DE-2DEA-46AE-9106-D9392ACDF559}"/>
              </a:ext>
            </a:extLst>
          </p:cNvPr>
          <p:cNvPicPr>
            <a:picLocks noChangeAspect="1"/>
          </p:cNvPicPr>
          <p:nvPr/>
        </p:nvPicPr>
        <p:blipFill>
          <a:blip r:embed="rId3"/>
          <a:stretch>
            <a:fillRect/>
          </a:stretch>
        </p:blipFill>
        <p:spPr>
          <a:xfrm>
            <a:off x="1127646" y="613296"/>
            <a:ext cx="10279552" cy="5631407"/>
          </a:xfrm>
          <a:prstGeom prst="rect">
            <a:avLst/>
          </a:prstGeom>
        </p:spPr>
      </p:pic>
    </p:spTree>
    <p:extLst>
      <p:ext uri="{BB962C8B-B14F-4D97-AF65-F5344CB8AC3E}">
        <p14:creationId xmlns:p14="http://schemas.microsoft.com/office/powerpoint/2010/main" val="3407038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F6C0-82F5-4618-9148-ACBF095254EF}"/>
              </a:ext>
            </a:extLst>
          </p:cNvPr>
          <p:cNvSpPr>
            <a:spLocks noGrp="1"/>
          </p:cNvSpPr>
          <p:nvPr>
            <p:ph type="title"/>
          </p:nvPr>
        </p:nvSpPr>
        <p:spPr/>
        <p:txBody>
          <a:bodyPr/>
          <a:lstStyle/>
          <a:p>
            <a:r>
              <a:rPr lang="en-CA" dirty="0"/>
              <a:t>Some theories for addiction</a:t>
            </a:r>
          </a:p>
        </p:txBody>
      </p:sp>
      <p:sp>
        <p:nvSpPr>
          <p:cNvPr id="3" name="Content Placeholder 2">
            <a:extLst>
              <a:ext uri="{FF2B5EF4-FFF2-40B4-BE49-F238E27FC236}">
                <a16:creationId xmlns:a16="http://schemas.microsoft.com/office/drawing/2014/main" id="{88BF1BB1-1A3B-4866-B249-5F76FB1CDC24}"/>
              </a:ext>
            </a:extLst>
          </p:cNvPr>
          <p:cNvSpPr>
            <a:spLocks noGrp="1"/>
          </p:cNvSpPr>
          <p:nvPr>
            <p:ph idx="1"/>
          </p:nvPr>
        </p:nvSpPr>
        <p:spPr/>
        <p:txBody>
          <a:bodyPr/>
          <a:lstStyle/>
          <a:p>
            <a:r>
              <a:rPr lang="en-CA" dirty="0"/>
              <a:t>Disease Model (i.e. genetic disposition)</a:t>
            </a:r>
          </a:p>
          <a:p>
            <a:pPr lvl="1"/>
            <a:r>
              <a:rPr lang="en-CA" dirty="0"/>
              <a:t>(re: potentially dangerous generalization of personality types drawn to computers…)</a:t>
            </a:r>
          </a:p>
          <a:p>
            <a:r>
              <a:rPr lang="en-CA" dirty="0"/>
              <a:t>Reward Centre Hijack (i.e. instant gratification)</a:t>
            </a:r>
          </a:p>
          <a:p>
            <a:r>
              <a:rPr lang="en-CA" dirty="0"/>
              <a:t>Self-medication Hypothesis (i.e. coping)</a:t>
            </a:r>
          </a:p>
        </p:txBody>
      </p:sp>
    </p:spTree>
    <p:extLst>
      <p:ext uri="{BB962C8B-B14F-4D97-AF65-F5344CB8AC3E}">
        <p14:creationId xmlns:p14="http://schemas.microsoft.com/office/powerpoint/2010/main" val="2743997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8003-833D-464C-A0ED-53B139D99F6A}"/>
              </a:ext>
            </a:extLst>
          </p:cNvPr>
          <p:cNvSpPr>
            <a:spLocks noGrp="1"/>
          </p:cNvSpPr>
          <p:nvPr>
            <p:ph type="title"/>
          </p:nvPr>
        </p:nvSpPr>
        <p:spPr/>
        <p:txBody>
          <a:bodyPr/>
          <a:lstStyle/>
          <a:p>
            <a:r>
              <a:rPr lang="en-CA" dirty="0"/>
              <a:t>Aspects of why</a:t>
            </a:r>
          </a:p>
        </p:txBody>
      </p:sp>
      <p:sp>
        <p:nvSpPr>
          <p:cNvPr id="3" name="Content Placeholder 2">
            <a:extLst>
              <a:ext uri="{FF2B5EF4-FFF2-40B4-BE49-F238E27FC236}">
                <a16:creationId xmlns:a16="http://schemas.microsoft.com/office/drawing/2014/main" id="{0BADF253-A56D-4B0E-9B87-1BA4247410C9}"/>
              </a:ext>
            </a:extLst>
          </p:cNvPr>
          <p:cNvSpPr>
            <a:spLocks noGrp="1"/>
          </p:cNvSpPr>
          <p:nvPr>
            <p:ph idx="1"/>
          </p:nvPr>
        </p:nvSpPr>
        <p:spPr/>
        <p:txBody>
          <a:bodyPr/>
          <a:lstStyle/>
          <a:p>
            <a:r>
              <a:rPr lang="en-CA" dirty="0"/>
              <a:t>Gamification of processes and products used for the job</a:t>
            </a:r>
          </a:p>
          <a:p>
            <a:r>
              <a:rPr lang="en-CA" dirty="0"/>
              <a:t>Feelings of duty – to job and also community</a:t>
            </a:r>
          </a:p>
          <a:p>
            <a:r>
              <a:rPr lang="en-CA" dirty="0"/>
              <a:t>Need to cope – whether inside or outside of infosec</a:t>
            </a:r>
          </a:p>
          <a:p>
            <a:r>
              <a:rPr lang="en-CA" dirty="0">
                <a:sym typeface="Wingdings" panose="05000000000000000000" pitchFamily="2" charset="2"/>
              </a:rPr>
              <a:t>Social reinforcement</a:t>
            </a:r>
            <a:endParaRPr lang="en-CA" dirty="0"/>
          </a:p>
        </p:txBody>
      </p:sp>
    </p:spTree>
    <p:extLst>
      <p:ext uri="{BB962C8B-B14F-4D97-AF65-F5344CB8AC3E}">
        <p14:creationId xmlns:p14="http://schemas.microsoft.com/office/powerpoint/2010/main" val="425765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1FCB-1F1E-4141-8D37-E4861F43FD2C}"/>
              </a:ext>
            </a:extLst>
          </p:cNvPr>
          <p:cNvSpPr>
            <a:spLocks noGrp="1"/>
          </p:cNvSpPr>
          <p:nvPr>
            <p:ph type="title"/>
          </p:nvPr>
        </p:nvSpPr>
        <p:spPr/>
        <p:txBody>
          <a:bodyPr/>
          <a:lstStyle/>
          <a:p>
            <a:r>
              <a:rPr lang="en-CA" dirty="0"/>
              <a:t>Symptoms of computer addiction</a:t>
            </a:r>
            <a:br>
              <a:rPr lang="en-CA" dirty="0"/>
            </a:br>
            <a:r>
              <a:rPr lang="en-CA" sz="1800" dirty="0"/>
              <a:t>(and by computer, I mean infosec)</a:t>
            </a:r>
          </a:p>
        </p:txBody>
      </p:sp>
      <p:sp>
        <p:nvSpPr>
          <p:cNvPr id="3" name="Content Placeholder 2">
            <a:extLst>
              <a:ext uri="{FF2B5EF4-FFF2-40B4-BE49-F238E27FC236}">
                <a16:creationId xmlns:a16="http://schemas.microsoft.com/office/drawing/2014/main" id="{C8287D31-B880-4FE1-B47A-48911730B149}"/>
              </a:ext>
            </a:extLst>
          </p:cNvPr>
          <p:cNvSpPr>
            <a:spLocks noGrp="1"/>
          </p:cNvSpPr>
          <p:nvPr>
            <p:ph idx="1"/>
          </p:nvPr>
        </p:nvSpPr>
        <p:spPr/>
        <p:txBody>
          <a:bodyPr>
            <a:normAutofit/>
          </a:bodyPr>
          <a:lstStyle/>
          <a:p>
            <a:r>
              <a:rPr lang="en-CA" dirty="0"/>
              <a:t>Staying on much longer than intended</a:t>
            </a:r>
          </a:p>
          <a:p>
            <a:r>
              <a:rPr lang="en-CA" dirty="0"/>
              <a:t>Thinking frequently about it</a:t>
            </a:r>
          </a:p>
          <a:p>
            <a:r>
              <a:rPr lang="en-CA" dirty="0"/>
              <a:t>Failing to cut back</a:t>
            </a:r>
          </a:p>
          <a:p>
            <a:r>
              <a:rPr lang="en-CA" dirty="0"/>
              <a:t>Hiding extent of use</a:t>
            </a:r>
          </a:p>
          <a:p>
            <a:r>
              <a:rPr lang="en-CA" dirty="0"/>
              <a:t>Using as an escape</a:t>
            </a:r>
          </a:p>
          <a:p>
            <a:r>
              <a:rPr lang="en-CA" dirty="0"/>
              <a:t>Missing out on time with other people/things/etc.</a:t>
            </a:r>
          </a:p>
        </p:txBody>
      </p:sp>
      <p:pic>
        <p:nvPicPr>
          <p:cNvPr id="4" name="Picture 3">
            <a:extLst>
              <a:ext uri="{FF2B5EF4-FFF2-40B4-BE49-F238E27FC236}">
                <a16:creationId xmlns:a16="http://schemas.microsoft.com/office/drawing/2014/main" id="{79EB52E0-E0C5-41AD-B37D-0490A4A75CAC}"/>
              </a:ext>
            </a:extLst>
          </p:cNvPr>
          <p:cNvPicPr>
            <a:picLocks noChangeAspect="1"/>
          </p:cNvPicPr>
          <p:nvPr/>
        </p:nvPicPr>
        <p:blipFill>
          <a:blip r:embed="rId2"/>
          <a:stretch>
            <a:fillRect/>
          </a:stretch>
        </p:blipFill>
        <p:spPr>
          <a:xfrm>
            <a:off x="6846280" y="2302241"/>
            <a:ext cx="4820696" cy="1647891"/>
          </a:xfrm>
          <a:prstGeom prst="rect">
            <a:avLst/>
          </a:prstGeom>
        </p:spPr>
      </p:pic>
    </p:spTree>
    <p:extLst>
      <p:ext uri="{BB962C8B-B14F-4D97-AF65-F5344CB8AC3E}">
        <p14:creationId xmlns:p14="http://schemas.microsoft.com/office/powerpoint/2010/main" val="23770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DF2-9757-44B3-AD9F-9E28C3564565}"/>
              </a:ext>
            </a:extLst>
          </p:cNvPr>
          <p:cNvSpPr>
            <a:spLocks noGrp="1"/>
          </p:cNvSpPr>
          <p:nvPr>
            <p:ph type="title"/>
          </p:nvPr>
        </p:nvSpPr>
        <p:spPr/>
        <p:txBody>
          <a:bodyPr/>
          <a:lstStyle/>
          <a:p>
            <a:r>
              <a:rPr lang="en-CA" dirty="0"/>
              <a:t>The bottom line</a:t>
            </a:r>
          </a:p>
        </p:txBody>
      </p:sp>
      <p:sp>
        <p:nvSpPr>
          <p:cNvPr id="3" name="Content Placeholder 2">
            <a:extLst>
              <a:ext uri="{FF2B5EF4-FFF2-40B4-BE49-F238E27FC236}">
                <a16:creationId xmlns:a16="http://schemas.microsoft.com/office/drawing/2014/main" id="{F6FDA628-C0CF-41D5-BC3F-2147CB177CF6}"/>
              </a:ext>
            </a:extLst>
          </p:cNvPr>
          <p:cNvSpPr>
            <a:spLocks noGrp="1"/>
          </p:cNvSpPr>
          <p:nvPr>
            <p:ph idx="1"/>
          </p:nvPr>
        </p:nvSpPr>
        <p:spPr/>
        <p:txBody>
          <a:bodyPr/>
          <a:lstStyle/>
          <a:p>
            <a:r>
              <a:rPr lang="en-CA" dirty="0"/>
              <a:t>Work more </a:t>
            </a:r>
            <a:r>
              <a:rPr lang="en-CA" dirty="0">
                <a:sym typeface="Wingdings" panose="05000000000000000000" pitchFamily="2" charset="2"/>
              </a:rPr>
              <a:t></a:t>
            </a:r>
            <a:r>
              <a:rPr lang="en-CA" dirty="0"/>
              <a:t> make up for the Skills Gap</a:t>
            </a:r>
          </a:p>
          <a:p>
            <a:r>
              <a:rPr lang="en-CA" dirty="0"/>
              <a:t>Burnout </a:t>
            </a:r>
            <a:r>
              <a:rPr lang="en-CA" dirty="0">
                <a:sym typeface="Wingdings" panose="05000000000000000000" pitchFamily="2" charset="2"/>
              </a:rPr>
              <a:t> 0% productivity</a:t>
            </a:r>
          </a:p>
          <a:p>
            <a:r>
              <a:rPr lang="en-CA" dirty="0">
                <a:sym typeface="Wingdings" panose="05000000000000000000" pitchFamily="2" charset="2"/>
              </a:rPr>
              <a:t>Not a typical boardroom conversation</a:t>
            </a:r>
          </a:p>
          <a:p>
            <a:r>
              <a:rPr lang="en-CA" dirty="0">
                <a:sym typeface="Wingdings" panose="05000000000000000000" pitchFamily="2" charset="2"/>
              </a:rPr>
              <a:t>An unsustainable model</a:t>
            </a:r>
          </a:p>
          <a:p>
            <a:r>
              <a:rPr lang="en-CA" dirty="0">
                <a:sym typeface="Wingdings" panose="05000000000000000000" pitchFamily="2" charset="2"/>
              </a:rPr>
              <a:t>…Solutions?</a:t>
            </a:r>
            <a:endParaRPr lang="en-CA" dirty="0"/>
          </a:p>
        </p:txBody>
      </p:sp>
    </p:spTree>
    <p:extLst>
      <p:ext uri="{BB962C8B-B14F-4D97-AF65-F5344CB8AC3E}">
        <p14:creationId xmlns:p14="http://schemas.microsoft.com/office/powerpoint/2010/main" val="549072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p:txBody>
          <a:bodyPr/>
          <a:lstStyle/>
          <a:p>
            <a:r>
              <a:rPr lang="en-CA" dirty="0"/>
              <a:t>The diversity problem</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a:xfrm>
            <a:off x="1876424" y="3602038"/>
            <a:ext cx="10141405" cy="1655762"/>
          </a:xfrm>
        </p:spPr>
        <p:txBody>
          <a:bodyPr>
            <a:normAutofit/>
          </a:bodyPr>
          <a:lstStyle/>
          <a:p>
            <a:r>
              <a:rPr lang="en-CA" sz="1800" dirty="0"/>
              <a:t>Why the 3.5 million-person gap could use </a:t>
            </a:r>
            <a:r>
              <a:rPr lang="en-CA" sz="1800" strike="sngStrike" dirty="0"/>
              <a:t>a bit</a:t>
            </a:r>
            <a:r>
              <a:rPr lang="en-CA" sz="1800" dirty="0"/>
              <a:t> a lot of help</a:t>
            </a:r>
          </a:p>
        </p:txBody>
      </p:sp>
    </p:spTree>
    <p:extLst>
      <p:ext uri="{BB962C8B-B14F-4D97-AF65-F5344CB8AC3E}">
        <p14:creationId xmlns:p14="http://schemas.microsoft.com/office/powerpoint/2010/main" val="255167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9290-96BA-4E97-A897-760CD94B23D6}"/>
              </a:ext>
            </a:extLst>
          </p:cNvPr>
          <p:cNvSpPr>
            <a:spLocks noGrp="1"/>
          </p:cNvSpPr>
          <p:nvPr>
            <p:ph type="title"/>
          </p:nvPr>
        </p:nvSpPr>
        <p:spPr/>
        <p:txBody>
          <a:bodyPr>
            <a:normAutofit/>
          </a:bodyPr>
          <a:lstStyle/>
          <a:p>
            <a:r>
              <a:rPr lang="en-CA" sz="5000" dirty="0"/>
              <a:t>Dimensions of diversity</a:t>
            </a:r>
          </a:p>
        </p:txBody>
      </p:sp>
      <p:graphicFrame>
        <p:nvGraphicFramePr>
          <p:cNvPr id="5" name="Content Placeholder 2">
            <a:extLst>
              <a:ext uri="{FF2B5EF4-FFF2-40B4-BE49-F238E27FC236}">
                <a16:creationId xmlns:a16="http://schemas.microsoft.com/office/drawing/2014/main" id="{DCE729B1-CD59-4E82-AD16-ED2FB872E2E2}"/>
              </a:ext>
            </a:extLst>
          </p:cNvPr>
          <p:cNvGraphicFramePr>
            <a:graphicFrameLocks noGrp="1"/>
          </p:cNvGraphicFramePr>
          <p:nvPr>
            <p:ph idx="1"/>
            <p:extLst>
              <p:ext uri="{D42A27DB-BD31-4B8C-83A1-F6EECF244321}">
                <p14:modId xmlns:p14="http://schemas.microsoft.com/office/powerpoint/2010/main" val="4098849542"/>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276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standing in front of a crowd&#10;&#10;Description automatically generated">
            <a:extLst>
              <a:ext uri="{FF2B5EF4-FFF2-40B4-BE49-F238E27FC236}">
                <a16:creationId xmlns:a16="http://schemas.microsoft.com/office/drawing/2014/main" id="{91143A0E-BEDD-478A-AA9C-8D5E0C65B123}"/>
              </a:ext>
            </a:extLst>
          </p:cNvPr>
          <p:cNvPicPr>
            <a:picLocks noGrp="1" noChangeAspect="1"/>
          </p:cNvPicPr>
          <p:nvPr>
            <p:ph idx="1"/>
          </p:nvPr>
        </p:nvPicPr>
        <p:blipFill>
          <a:blip r:embed="rId3"/>
          <a:stretch>
            <a:fillRect/>
          </a:stretch>
        </p:blipFill>
        <p:spPr>
          <a:xfrm>
            <a:off x="2466550" y="1009367"/>
            <a:ext cx="7258899" cy="4839266"/>
          </a:xfrm>
        </p:spPr>
      </p:pic>
    </p:spTree>
    <p:extLst>
      <p:ext uri="{BB962C8B-B14F-4D97-AF65-F5344CB8AC3E}">
        <p14:creationId xmlns:p14="http://schemas.microsoft.com/office/powerpoint/2010/main" val="1479324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27DF-0D32-4E12-BBF9-D2387BC39827}"/>
              </a:ext>
            </a:extLst>
          </p:cNvPr>
          <p:cNvSpPr>
            <a:spLocks noGrp="1"/>
          </p:cNvSpPr>
          <p:nvPr>
            <p:ph type="title"/>
          </p:nvPr>
        </p:nvSpPr>
        <p:spPr/>
        <p:txBody>
          <a:bodyPr>
            <a:normAutofit/>
          </a:bodyPr>
          <a:lstStyle/>
          <a:p>
            <a:r>
              <a:rPr lang="en-CA" sz="3600"/>
              <a:t>It’s not just about feelings</a:t>
            </a:r>
          </a:p>
        </p:txBody>
      </p:sp>
      <p:graphicFrame>
        <p:nvGraphicFramePr>
          <p:cNvPr id="5" name="Content Placeholder 2">
            <a:extLst>
              <a:ext uri="{FF2B5EF4-FFF2-40B4-BE49-F238E27FC236}">
                <a16:creationId xmlns:a16="http://schemas.microsoft.com/office/drawing/2014/main" id="{0F8EC53E-0481-4CE8-9A3B-806480C16A38}"/>
              </a:ext>
            </a:extLst>
          </p:cNvPr>
          <p:cNvGraphicFramePr>
            <a:graphicFrameLocks noGrp="1"/>
          </p:cNvGraphicFramePr>
          <p:nvPr>
            <p:ph idx="1"/>
            <p:extLst>
              <p:ext uri="{D42A27DB-BD31-4B8C-83A1-F6EECF244321}">
                <p14:modId xmlns:p14="http://schemas.microsoft.com/office/powerpoint/2010/main" val="972483156"/>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4238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53D5-30D4-4CA6-90C4-96F9A6FFB984}"/>
              </a:ext>
            </a:extLst>
          </p:cNvPr>
          <p:cNvSpPr>
            <a:spLocks noGrp="1"/>
          </p:cNvSpPr>
          <p:nvPr>
            <p:ph type="title"/>
          </p:nvPr>
        </p:nvSpPr>
        <p:spPr/>
        <p:txBody>
          <a:bodyPr/>
          <a:lstStyle/>
          <a:p>
            <a:r>
              <a:rPr lang="en-CA" dirty="0"/>
              <a:t>Diversity Quotas</a:t>
            </a:r>
          </a:p>
        </p:txBody>
      </p:sp>
      <p:sp>
        <p:nvSpPr>
          <p:cNvPr id="3" name="Content Placeholder 2">
            <a:extLst>
              <a:ext uri="{FF2B5EF4-FFF2-40B4-BE49-F238E27FC236}">
                <a16:creationId xmlns:a16="http://schemas.microsoft.com/office/drawing/2014/main" id="{5155AD4A-B545-4110-A740-D841C9B2D58D}"/>
              </a:ext>
            </a:extLst>
          </p:cNvPr>
          <p:cNvSpPr>
            <a:spLocks noGrp="1"/>
          </p:cNvSpPr>
          <p:nvPr>
            <p:ph idx="1"/>
          </p:nvPr>
        </p:nvSpPr>
        <p:spPr>
          <a:xfrm>
            <a:off x="1141412" y="2097088"/>
            <a:ext cx="9905999" cy="3541714"/>
          </a:xfrm>
        </p:spPr>
        <p:txBody>
          <a:bodyPr/>
          <a:lstStyle/>
          <a:p>
            <a:r>
              <a:rPr lang="en-CA" dirty="0"/>
              <a:t>Aggressively marketed opportunities for minorities</a:t>
            </a:r>
          </a:p>
          <a:p>
            <a:pPr lvl="1"/>
            <a:r>
              <a:rPr lang="en-CA" dirty="0"/>
              <a:t>Perception of being hired “for the quota”</a:t>
            </a:r>
          </a:p>
          <a:p>
            <a:pPr lvl="1"/>
            <a:r>
              <a:rPr lang="en-CA" dirty="0"/>
              <a:t>Being only asked to represent “the diversity problem”</a:t>
            </a:r>
          </a:p>
          <a:p>
            <a:r>
              <a:rPr lang="en-CA" dirty="0"/>
              <a:t>Resulting contention</a:t>
            </a:r>
          </a:p>
          <a:p>
            <a:pPr lvl="1"/>
            <a:r>
              <a:rPr lang="en-CA" dirty="0"/>
              <a:t>Balanced ratio </a:t>
            </a:r>
            <a:r>
              <a:rPr lang="en-CA" dirty="0">
                <a:sym typeface="Wingdings" panose="05000000000000000000" pitchFamily="2" charset="2"/>
              </a:rPr>
              <a:t> no contention</a:t>
            </a:r>
            <a:endParaRPr lang="en-CA" dirty="0"/>
          </a:p>
        </p:txBody>
      </p:sp>
    </p:spTree>
    <p:extLst>
      <p:ext uri="{BB962C8B-B14F-4D97-AF65-F5344CB8AC3E}">
        <p14:creationId xmlns:p14="http://schemas.microsoft.com/office/powerpoint/2010/main" val="2845834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69E5-CCEA-4DC5-921D-4F8FC6AD74E2}"/>
              </a:ext>
            </a:extLst>
          </p:cNvPr>
          <p:cNvSpPr>
            <a:spLocks noGrp="1"/>
          </p:cNvSpPr>
          <p:nvPr>
            <p:ph type="title"/>
          </p:nvPr>
        </p:nvSpPr>
        <p:spPr>
          <a:xfrm>
            <a:off x="1085372" y="865429"/>
            <a:ext cx="9905998" cy="1478570"/>
          </a:xfrm>
        </p:spPr>
        <p:txBody>
          <a:bodyPr/>
          <a:lstStyle/>
          <a:p>
            <a:r>
              <a:rPr lang="en-CA" dirty="0"/>
              <a:t>Biased Security Controls</a:t>
            </a:r>
          </a:p>
        </p:txBody>
      </p:sp>
      <p:pic>
        <p:nvPicPr>
          <p:cNvPr id="4" name="Picture 3">
            <a:extLst>
              <a:ext uri="{FF2B5EF4-FFF2-40B4-BE49-F238E27FC236}">
                <a16:creationId xmlns:a16="http://schemas.microsoft.com/office/drawing/2014/main" id="{98E55CE0-C50D-4AD0-8867-D79C3C156231}"/>
              </a:ext>
            </a:extLst>
          </p:cNvPr>
          <p:cNvPicPr>
            <a:picLocks noChangeAspect="1"/>
          </p:cNvPicPr>
          <p:nvPr/>
        </p:nvPicPr>
        <p:blipFill>
          <a:blip r:embed="rId3"/>
          <a:stretch>
            <a:fillRect/>
          </a:stretch>
        </p:blipFill>
        <p:spPr>
          <a:xfrm>
            <a:off x="1085372" y="2117223"/>
            <a:ext cx="6260489" cy="2217053"/>
          </a:xfrm>
          <a:prstGeom prst="rect">
            <a:avLst/>
          </a:prstGeom>
        </p:spPr>
      </p:pic>
      <p:pic>
        <p:nvPicPr>
          <p:cNvPr id="5" name="Picture 4">
            <a:extLst>
              <a:ext uri="{FF2B5EF4-FFF2-40B4-BE49-F238E27FC236}">
                <a16:creationId xmlns:a16="http://schemas.microsoft.com/office/drawing/2014/main" id="{A94EB839-231B-409C-93D0-C35A57723EA7}"/>
              </a:ext>
            </a:extLst>
          </p:cNvPr>
          <p:cNvPicPr>
            <a:picLocks noChangeAspect="1"/>
          </p:cNvPicPr>
          <p:nvPr/>
        </p:nvPicPr>
        <p:blipFill>
          <a:blip r:embed="rId4"/>
          <a:stretch>
            <a:fillRect/>
          </a:stretch>
        </p:blipFill>
        <p:spPr>
          <a:xfrm>
            <a:off x="7807570" y="1364564"/>
            <a:ext cx="3794800" cy="4262243"/>
          </a:xfrm>
          <a:prstGeom prst="rect">
            <a:avLst/>
          </a:prstGeom>
        </p:spPr>
      </p:pic>
      <p:pic>
        <p:nvPicPr>
          <p:cNvPr id="6" name="Picture 5">
            <a:extLst>
              <a:ext uri="{FF2B5EF4-FFF2-40B4-BE49-F238E27FC236}">
                <a16:creationId xmlns:a16="http://schemas.microsoft.com/office/drawing/2014/main" id="{C4D9E320-E9A7-456F-A9CD-03CD5A986B16}"/>
              </a:ext>
            </a:extLst>
          </p:cNvPr>
          <p:cNvPicPr>
            <a:picLocks noChangeAspect="1"/>
          </p:cNvPicPr>
          <p:nvPr/>
        </p:nvPicPr>
        <p:blipFill>
          <a:blip r:embed="rId5"/>
          <a:stretch>
            <a:fillRect/>
          </a:stretch>
        </p:blipFill>
        <p:spPr>
          <a:xfrm>
            <a:off x="1071305" y="4578031"/>
            <a:ext cx="6260489" cy="1048776"/>
          </a:xfrm>
          <a:prstGeom prst="rect">
            <a:avLst/>
          </a:prstGeom>
        </p:spPr>
      </p:pic>
    </p:spTree>
    <p:extLst>
      <p:ext uri="{BB962C8B-B14F-4D97-AF65-F5344CB8AC3E}">
        <p14:creationId xmlns:p14="http://schemas.microsoft.com/office/powerpoint/2010/main" val="17328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2557-7F9F-4F5C-991C-2BEBD4A780CD}"/>
              </a:ext>
            </a:extLst>
          </p:cNvPr>
          <p:cNvSpPr>
            <a:spLocks noGrp="1"/>
          </p:cNvSpPr>
          <p:nvPr>
            <p:ph type="title"/>
          </p:nvPr>
        </p:nvSpPr>
        <p:spPr/>
        <p:txBody>
          <a:bodyPr/>
          <a:lstStyle/>
          <a:p>
            <a:r>
              <a:rPr lang="en-CA" dirty="0"/>
              <a:t>The bigger picture</a:t>
            </a:r>
          </a:p>
        </p:txBody>
      </p:sp>
      <p:sp>
        <p:nvSpPr>
          <p:cNvPr id="3" name="Content Placeholder 2">
            <a:extLst>
              <a:ext uri="{FF2B5EF4-FFF2-40B4-BE49-F238E27FC236}">
                <a16:creationId xmlns:a16="http://schemas.microsoft.com/office/drawing/2014/main" id="{78082AA1-2EB4-4DC7-8A47-F02E76EAB4E7}"/>
              </a:ext>
            </a:extLst>
          </p:cNvPr>
          <p:cNvSpPr>
            <a:spLocks noGrp="1"/>
          </p:cNvSpPr>
          <p:nvPr>
            <p:ph idx="1"/>
          </p:nvPr>
        </p:nvSpPr>
        <p:spPr/>
        <p:txBody>
          <a:bodyPr/>
          <a:lstStyle/>
          <a:p>
            <a:r>
              <a:rPr lang="en-CA" dirty="0"/>
              <a:t>We need a lot of people</a:t>
            </a:r>
          </a:p>
          <a:p>
            <a:r>
              <a:rPr lang="en-CA" dirty="0"/>
              <a:t>Minority groups don’t get as much social opportunity/encouragement</a:t>
            </a:r>
          </a:p>
          <a:p>
            <a:pPr marL="0" indent="0">
              <a:buNone/>
            </a:pPr>
            <a:r>
              <a:rPr lang="en-CA" b="1" i="1" dirty="0">
                <a:sym typeface="Wingdings" panose="05000000000000000000" pitchFamily="2" charset="2"/>
              </a:rPr>
              <a:t> Why don’t we just solve two problems at once?</a:t>
            </a:r>
            <a:endParaRPr lang="en-CA" b="1" i="1" dirty="0"/>
          </a:p>
        </p:txBody>
      </p:sp>
    </p:spTree>
    <p:extLst>
      <p:ext uri="{BB962C8B-B14F-4D97-AF65-F5344CB8AC3E}">
        <p14:creationId xmlns:p14="http://schemas.microsoft.com/office/powerpoint/2010/main" val="534560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p:txBody>
          <a:bodyPr/>
          <a:lstStyle/>
          <a:p>
            <a:r>
              <a:rPr lang="en-CA" dirty="0"/>
              <a:t>Education &amp; infosec</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p:txBody>
          <a:bodyPr/>
          <a:lstStyle/>
          <a:p>
            <a:r>
              <a:rPr lang="en-CA" dirty="0"/>
              <a:t>What happens when academia loses the educational arms race</a:t>
            </a:r>
          </a:p>
        </p:txBody>
      </p:sp>
    </p:spTree>
    <p:extLst>
      <p:ext uri="{BB962C8B-B14F-4D97-AF65-F5344CB8AC3E}">
        <p14:creationId xmlns:p14="http://schemas.microsoft.com/office/powerpoint/2010/main" val="3594705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5764-8AB3-4851-848A-DA0DB6BDAC84}"/>
              </a:ext>
            </a:extLst>
          </p:cNvPr>
          <p:cNvSpPr>
            <a:spLocks noGrp="1"/>
          </p:cNvSpPr>
          <p:nvPr>
            <p:ph type="title"/>
          </p:nvPr>
        </p:nvSpPr>
        <p:spPr/>
        <p:txBody>
          <a:bodyPr/>
          <a:lstStyle/>
          <a:p>
            <a:r>
              <a:rPr lang="en-CA" dirty="0"/>
              <a:t>Story time</a:t>
            </a:r>
          </a:p>
        </p:txBody>
      </p:sp>
      <p:pic>
        <p:nvPicPr>
          <p:cNvPr id="6" name="Picture 5">
            <a:extLst>
              <a:ext uri="{FF2B5EF4-FFF2-40B4-BE49-F238E27FC236}">
                <a16:creationId xmlns:a16="http://schemas.microsoft.com/office/drawing/2014/main" id="{B6811B78-BF06-4F54-A134-87E0CAA71B83}"/>
              </a:ext>
            </a:extLst>
          </p:cNvPr>
          <p:cNvPicPr>
            <a:picLocks noChangeAspect="1"/>
          </p:cNvPicPr>
          <p:nvPr/>
        </p:nvPicPr>
        <p:blipFill>
          <a:blip r:embed="rId3"/>
          <a:stretch>
            <a:fillRect/>
          </a:stretch>
        </p:blipFill>
        <p:spPr>
          <a:xfrm>
            <a:off x="2514634" y="1988456"/>
            <a:ext cx="7159556" cy="4047445"/>
          </a:xfrm>
          <a:prstGeom prst="rect">
            <a:avLst/>
          </a:prstGeom>
        </p:spPr>
      </p:pic>
    </p:spTree>
    <p:extLst>
      <p:ext uri="{BB962C8B-B14F-4D97-AF65-F5344CB8AC3E}">
        <p14:creationId xmlns:p14="http://schemas.microsoft.com/office/powerpoint/2010/main" val="1963487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8503F33-4C3B-40BB-93F6-24ECBE1480E8}"/>
              </a:ext>
            </a:extLst>
          </p:cNvPr>
          <p:cNvCxnSpPr>
            <a:cxnSpLocks/>
          </p:cNvCxnSpPr>
          <p:nvPr/>
        </p:nvCxnSpPr>
        <p:spPr>
          <a:xfrm>
            <a:off x="6090838" y="1008082"/>
            <a:ext cx="0" cy="4754089"/>
          </a:xfrm>
          <a:prstGeom prst="line">
            <a:avLst/>
          </a:prstGeom>
          <a:ln w="762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D083BDC-A0DE-460E-8874-FE24E62092BF}"/>
              </a:ext>
            </a:extLst>
          </p:cNvPr>
          <p:cNvSpPr>
            <a:spLocks noGrp="1"/>
          </p:cNvSpPr>
          <p:nvPr>
            <p:ph type="title"/>
          </p:nvPr>
        </p:nvSpPr>
        <p:spPr>
          <a:xfrm>
            <a:off x="1141413" y="-39314"/>
            <a:ext cx="9905998" cy="1478570"/>
          </a:xfrm>
        </p:spPr>
        <p:txBody>
          <a:bodyPr/>
          <a:lstStyle/>
          <a:p>
            <a:r>
              <a:rPr lang="en-CA" dirty="0"/>
              <a:t>The traditional dichotomy</a:t>
            </a:r>
          </a:p>
        </p:txBody>
      </p:sp>
      <p:sp>
        <p:nvSpPr>
          <p:cNvPr id="6" name="Oval 5">
            <a:extLst>
              <a:ext uri="{FF2B5EF4-FFF2-40B4-BE49-F238E27FC236}">
                <a16:creationId xmlns:a16="http://schemas.microsoft.com/office/drawing/2014/main" id="{809D10A9-05D7-4514-898D-14C371B5EF52}"/>
              </a:ext>
            </a:extLst>
          </p:cNvPr>
          <p:cNvSpPr/>
          <p:nvPr/>
        </p:nvSpPr>
        <p:spPr>
          <a:xfrm>
            <a:off x="659312" y="1276350"/>
            <a:ext cx="4305300" cy="43053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2CA532F4-9CB6-43C0-B0AB-C8CB691F4408}"/>
              </a:ext>
            </a:extLst>
          </p:cNvPr>
          <p:cNvSpPr/>
          <p:nvPr/>
        </p:nvSpPr>
        <p:spPr>
          <a:xfrm>
            <a:off x="7361838" y="1276350"/>
            <a:ext cx="4305300" cy="43053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22E85F3E-89CA-4B9E-8778-F9372C40AA16}"/>
              </a:ext>
            </a:extLst>
          </p:cNvPr>
          <p:cNvSpPr/>
          <p:nvPr/>
        </p:nvSpPr>
        <p:spPr>
          <a:xfrm>
            <a:off x="3941762" y="1276350"/>
            <a:ext cx="4305300" cy="4305300"/>
          </a:xfrm>
          <a:prstGeom prst="ellipse">
            <a:avLst/>
          </a:prstGeom>
          <a:solidFill>
            <a:srgbClr val="76A52E">
              <a:alpha val="9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316D659F-3F00-416C-90A1-042EBC9637AB}"/>
              </a:ext>
            </a:extLst>
          </p:cNvPr>
          <p:cNvSpPr txBox="1"/>
          <p:nvPr/>
        </p:nvSpPr>
        <p:spPr>
          <a:xfrm>
            <a:off x="1096477" y="2002348"/>
            <a:ext cx="2982911" cy="3016210"/>
          </a:xfrm>
          <a:prstGeom prst="rect">
            <a:avLst/>
          </a:prstGeom>
          <a:noFill/>
        </p:spPr>
        <p:txBody>
          <a:bodyPr wrap="square" rtlCol="0">
            <a:spAutoFit/>
          </a:bodyPr>
          <a:lstStyle/>
          <a:p>
            <a:pPr algn="ctr">
              <a:spcAft>
                <a:spcPts val="1200"/>
              </a:spcAft>
            </a:pPr>
            <a:r>
              <a:rPr lang="en-CA" sz="2000" u="sng" dirty="0"/>
              <a:t>Academia</a:t>
            </a:r>
          </a:p>
          <a:p>
            <a:pPr marL="285750" indent="-285750">
              <a:spcAft>
                <a:spcPts val="1200"/>
              </a:spcAft>
              <a:buFont typeface="Arial" panose="020B0604020202020204" pitchFamily="34" charset="0"/>
              <a:buChar char="•"/>
            </a:pPr>
            <a:r>
              <a:rPr lang="en-CA" sz="2000" dirty="0"/>
              <a:t>Actual “OG” hacking</a:t>
            </a:r>
          </a:p>
          <a:p>
            <a:pPr marL="285750" indent="-285750">
              <a:spcAft>
                <a:spcPts val="1200"/>
              </a:spcAft>
              <a:buFont typeface="Arial" panose="020B0604020202020204" pitchFamily="34" charset="0"/>
              <a:buChar char="•"/>
            </a:pPr>
            <a:r>
              <a:rPr lang="en-CA" sz="2000" dirty="0"/>
              <a:t>“Defensive” mindset</a:t>
            </a:r>
          </a:p>
          <a:p>
            <a:pPr marL="285750" indent="-285750">
              <a:spcAft>
                <a:spcPts val="1200"/>
              </a:spcAft>
              <a:buFont typeface="Arial" panose="020B0604020202020204" pitchFamily="34" charset="0"/>
              <a:buChar char="•"/>
            </a:pPr>
            <a:r>
              <a:rPr lang="en-CA" sz="2000" dirty="0"/>
              <a:t>Pro-institution</a:t>
            </a:r>
          </a:p>
          <a:p>
            <a:pPr marL="285750" indent="-285750">
              <a:spcAft>
                <a:spcPts val="1200"/>
              </a:spcAft>
              <a:buFont typeface="Arial" panose="020B0604020202020204" pitchFamily="34" charset="0"/>
              <a:buChar char="•"/>
            </a:pPr>
            <a:r>
              <a:rPr lang="en-CA" sz="2000" dirty="0"/>
              <a:t>Not seen as </a:t>
            </a:r>
            <a:br>
              <a:rPr lang="en-CA" sz="2000" dirty="0"/>
            </a:br>
            <a:r>
              <a:rPr lang="en-CA" sz="2000" dirty="0"/>
              <a:t>artful/edgy </a:t>
            </a:r>
            <a:r>
              <a:rPr lang="en-CA" sz="2000" i="1" dirty="0"/>
              <a:t>per se</a:t>
            </a:r>
          </a:p>
          <a:p>
            <a:pPr>
              <a:spcAft>
                <a:spcPts val="1200"/>
              </a:spcAft>
            </a:pPr>
            <a:endParaRPr lang="en-CA" sz="2000" dirty="0"/>
          </a:p>
        </p:txBody>
      </p:sp>
      <p:sp>
        <p:nvSpPr>
          <p:cNvPr id="10" name="TextBox 9">
            <a:extLst>
              <a:ext uri="{FF2B5EF4-FFF2-40B4-BE49-F238E27FC236}">
                <a16:creationId xmlns:a16="http://schemas.microsoft.com/office/drawing/2014/main" id="{0972D2F1-6A53-4EE5-B0A6-DFC791630863}"/>
              </a:ext>
            </a:extLst>
          </p:cNvPr>
          <p:cNvSpPr txBox="1"/>
          <p:nvPr/>
        </p:nvSpPr>
        <p:spPr>
          <a:xfrm>
            <a:off x="8173045" y="1828567"/>
            <a:ext cx="3356467" cy="3323987"/>
          </a:xfrm>
          <a:prstGeom prst="rect">
            <a:avLst/>
          </a:prstGeom>
          <a:noFill/>
        </p:spPr>
        <p:txBody>
          <a:bodyPr wrap="square" rtlCol="0">
            <a:spAutoFit/>
          </a:bodyPr>
          <a:lstStyle/>
          <a:p>
            <a:pPr algn="ctr">
              <a:spcAft>
                <a:spcPts val="1200"/>
              </a:spcAft>
            </a:pPr>
            <a:r>
              <a:rPr lang="en-CA" sz="2000" u="sng" dirty="0"/>
              <a:t>Hacking</a:t>
            </a:r>
          </a:p>
          <a:p>
            <a:pPr marL="285750" indent="-285750">
              <a:spcAft>
                <a:spcPts val="1200"/>
              </a:spcAft>
              <a:buFont typeface="Arial" panose="020B0604020202020204" pitchFamily="34" charset="0"/>
              <a:buChar char="•"/>
            </a:pPr>
            <a:r>
              <a:rPr lang="en-CA" sz="2000" dirty="0"/>
              <a:t>“Offensive” mindset</a:t>
            </a:r>
          </a:p>
          <a:p>
            <a:pPr marL="285750" indent="-285750">
              <a:spcAft>
                <a:spcPts val="1200"/>
              </a:spcAft>
              <a:buFont typeface="Arial" panose="020B0604020202020204" pitchFamily="34" charset="0"/>
              <a:buChar char="•"/>
            </a:pPr>
            <a:r>
              <a:rPr lang="en-CA" sz="2000" dirty="0"/>
              <a:t>Subcultural; anti-institution</a:t>
            </a:r>
          </a:p>
          <a:p>
            <a:pPr marL="285750" indent="-285750">
              <a:spcAft>
                <a:spcPts val="1200"/>
              </a:spcAft>
              <a:buFont typeface="Arial" panose="020B0604020202020204" pitchFamily="34" charset="0"/>
              <a:buChar char="•"/>
            </a:pPr>
            <a:r>
              <a:rPr lang="en-CA" sz="2000" dirty="0"/>
              <a:t>Artful</a:t>
            </a:r>
          </a:p>
          <a:p>
            <a:pPr marL="285750" indent="-285750">
              <a:spcAft>
                <a:spcPts val="1200"/>
              </a:spcAft>
              <a:buFont typeface="Arial" panose="020B0604020202020204" pitchFamily="34" charset="0"/>
              <a:buChar char="•"/>
            </a:pPr>
            <a:r>
              <a:rPr lang="en-CA" sz="2000" dirty="0"/>
              <a:t>After coining </a:t>
            </a:r>
            <a:br>
              <a:rPr lang="en-CA" sz="2000" dirty="0"/>
            </a:br>
            <a:r>
              <a:rPr lang="en-CA" sz="2000" dirty="0"/>
              <a:t>“hacking”, but before contemporary InfoSec</a:t>
            </a:r>
          </a:p>
          <a:p>
            <a:endParaRPr lang="en-CA" sz="2000" dirty="0"/>
          </a:p>
        </p:txBody>
      </p:sp>
      <p:sp>
        <p:nvSpPr>
          <p:cNvPr id="12" name="TextBox 11">
            <a:extLst>
              <a:ext uri="{FF2B5EF4-FFF2-40B4-BE49-F238E27FC236}">
                <a16:creationId xmlns:a16="http://schemas.microsoft.com/office/drawing/2014/main" id="{0AB7ACE1-E14A-4C20-955D-6A676F61C82D}"/>
              </a:ext>
            </a:extLst>
          </p:cNvPr>
          <p:cNvSpPr txBox="1"/>
          <p:nvPr/>
        </p:nvSpPr>
        <p:spPr>
          <a:xfrm>
            <a:off x="4599383" y="1609339"/>
            <a:ext cx="2982911" cy="3939540"/>
          </a:xfrm>
          <a:prstGeom prst="rect">
            <a:avLst/>
          </a:prstGeom>
          <a:noFill/>
        </p:spPr>
        <p:txBody>
          <a:bodyPr wrap="square" rtlCol="0">
            <a:spAutoFit/>
          </a:bodyPr>
          <a:lstStyle/>
          <a:p>
            <a:pPr algn="ctr">
              <a:spcAft>
                <a:spcPts val="1200"/>
              </a:spcAft>
            </a:pPr>
            <a:r>
              <a:rPr lang="en-CA" sz="2500" u="sng" dirty="0"/>
              <a:t>Contemporary InfoSec</a:t>
            </a:r>
          </a:p>
          <a:p>
            <a:pPr marL="285750" indent="-285750">
              <a:spcAft>
                <a:spcPts val="1200"/>
              </a:spcAft>
              <a:buFont typeface="Arial" panose="020B0604020202020204" pitchFamily="34" charset="0"/>
              <a:buChar char="•"/>
            </a:pPr>
            <a:r>
              <a:rPr lang="en-CA" sz="2500" dirty="0"/>
              <a:t>Defensive and offensive</a:t>
            </a:r>
          </a:p>
          <a:p>
            <a:pPr marL="285750" indent="-285750">
              <a:spcAft>
                <a:spcPts val="1200"/>
              </a:spcAft>
              <a:buFont typeface="Arial" panose="020B0604020202020204" pitchFamily="34" charset="0"/>
              <a:buChar char="•"/>
            </a:pPr>
            <a:r>
              <a:rPr lang="en-CA" sz="2500" dirty="0"/>
              <a:t>Pro-institution</a:t>
            </a:r>
          </a:p>
          <a:p>
            <a:pPr marL="285750" indent="-285750">
              <a:spcAft>
                <a:spcPts val="1200"/>
              </a:spcAft>
              <a:buFont typeface="Arial" panose="020B0604020202020204" pitchFamily="34" charset="0"/>
              <a:buChar char="•"/>
            </a:pPr>
            <a:r>
              <a:rPr lang="en-CA" sz="2500" dirty="0"/>
              <a:t>Admires creativity</a:t>
            </a:r>
          </a:p>
          <a:p>
            <a:pPr marL="285750" indent="-285750">
              <a:spcAft>
                <a:spcPts val="1200"/>
              </a:spcAft>
              <a:buFont typeface="Arial" panose="020B0604020202020204" pitchFamily="34" charset="0"/>
              <a:buChar char="•"/>
            </a:pPr>
            <a:r>
              <a:rPr lang="en-CA" sz="2500" dirty="0"/>
              <a:t>But lacks history</a:t>
            </a:r>
          </a:p>
          <a:p>
            <a:pPr>
              <a:spcAft>
                <a:spcPts val="1200"/>
              </a:spcAft>
            </a:pPr>
            <a:endParaRPr lang="en-CA" sz="2500" dirty="0"/>
          </a:p>
        </p:txBody>
      </p:sp>
      <p:sp>
        <p:nvSpPr>
          <p:cNvPr id="15" name="TextBox 14">
            <a:extLst>
              <a:ext uri="{FF2B5EF4-FFF2-40B4-BE49-F238E27FC236}">
                <a16:creationId xmlns:a16="http://schemas.microsoft.com/office/drawing/2014/main" id="{157F7BF6-36DC-4F86-997A-A0F113AAA697}"/>
              </a:ext>
            </a:extLst>
          </p:cNvPr>
          <p:cNvSpPr txBox="1"/>
          <p:nvPr/>
        </p:nvSpPr>
        <p:spPr>
          <a:xfrm>
            <a:off x="0" y="5883501"/>
            <a:ext cx="12192000" cy="754053"/>
          </a:xfrm>
          <a:prstGeom prst="rect">
            <a:avLst/>
          </a:prstGeom>
          <a:noFill/>
        </p:spPr>
        <p:txBody>
          <a:bodyPr wrap="square" rtlCol="0">
            <a:spAutoFit/>
          </a:bodyPr>
          <a:lstStyle/>
          <a:p>
            <a:pPr algn="ctr"/>
            <a:r>
              <a:rPr lang="en-CA" sz="2200" b="1" dirty="0">
                <a:solidFill>
                  <a:schemeClr val="accent3">
                    <a:lumMod val="20000"/>
                    <a:lumOff val="80000"/>
                  </a:schemeClr>
                </a:solidFill>
              </a:rPr>
              <a:t>Conclusion: Education is perpetually playing “catch up” to try to meet the Skills Gap</a:t>
            </a:r>
          </a:p>
          <a:p>
            <a:pPr algn="ctr"/>
            <a:r>
              <a:rPr lang="en-CA" sz="2000" i="1" dirty="0">
                <a:solidFill>
                  <a:schemeClr val="accent3">
                    <a:lumMod val="20000"/>
                    <a:lumOff val="80000"/>
                  </a:schemeClr>
                </a:solidFill>
              </a:rPr>
              <a:t>(also educational institutions are self-interested businesses)</a:t>
            </a:r>
          </a:p>
        </p:txBody>
      </p:sp>
    </p:spTree>
    <p:extLst>
      <p:ext uri="{BB962C8B-B14F-4D97-AF65-F5344CB8AC3E}">
        <p14:creationId xmlns:p14="http://schemas.microsoft.com/office/powerpoint/2010/main" val="204798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9B23-F868-43E0-8160-A180B50AB9FF}"/>
              </a:ext>
            </a:extLst>
          </p:cNvPr>
          <p:cNvSpPr>
            <a:spLocks noGrp="1"/>
          </p:cNvSpPr>
          <p:nvPr>
            <p:ph type="title"/>
          </p:nvPr>
        </p:nvSpPr>
        <p:spPr>
          <a:xfrm>
            <a:off x="1141413" y="458863"/>
            <a:ext cx="9905998" cy="1478570"/>
          </a:xfrm>
        </p:spPr>
        <p:txBody>
          <a:bodyPr/>
          <a:lstStyle/>
          <a:p>
            <a:pPr algn="ctr"/>
            <a:r>
              <a:rPr lang="en-CA" dirty="0"/>
              <a:t>Expected demographic of professors</a:t>
            </a:r>
          </a:p>
        </p:txBody>
      </p:sp>
      <p:graphicFrame>
        <p:nvGraphicFramePr>
          <p:cNvPr id="6" name="Chart 5">
            <a:extLst>
              <a:ext uri="{FF2B5EF4-FFF2-40B4-BE49-F238E27FC236}">
                <a16:creationId xmlns:a16="http://schemas.microsoft.com/office/drawing/2014/main" id="{A58691B3-FAAC-4E76-A46D-7575F3DFDFB4}"/>
              </a:ext>
            </a:extLst>
          </p:cNvPr>
          <p:cNvGraphicFramePr/>
          <p:nvPr>
            <p:extLst>
              <p:ext uri="{D42A27DB-BD31-4B8C-83A1-F6EECF244321}">
                <p14:modId xmlns:p14="http://schemas.microsoft.com/office/powerpoint/2010/main" val="4126611612"/>
              </p:ext>
            </p:extLst>
          </p:nvPr>
        </p:nvGraphicFramePr>
        <p:xfrm>
          <a:off x="2602932" y="1937433"/>
          <a:ext cx="6982960" cy="40833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4422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9B23-F868-43E0-8160-A180B50AB9FF}"/>
              </a:ext>
            </a:extLst>
          </p:cNvPr>
          <p:cNvSpPr>
            <a:spLocks noGrp="1"/>
          </p:cNvSpPr>
          <p:nvPr>
            <p:ph type="title"/>
          </p:nvPr>
        </p:nvSpPr>
        <p:spPr>
          <a:xfrm>
            <a:off x="662442" y="618517"/>
            <a:ext cx="4156301" cy="4505025"/>
          </a:xfrm>
        </p:spPr>
        <p:txBody>
          <a:bodyPr/>
          <a:lstStyle/>
          <a:p>
            <a:pPr algn="ctr"/>
            <a:r>
              <a:rPr lang="en-CA" dirty="0"/>
              <a:t>Actual demographics of professors</a:t>
            </a:r>
          </a:p>
        </p:txBody>
      </p:sp>
      <p:graphicFrame>
        <p:nvGraphicFramePr>
          <p:cNvPr id="6" name="Chart 5">
            <a:extLst>
              <a:ext uri="{FF2B5EF4-FFF2-40B4-BE49-F238E27FC236}">
                <a16:creationId xmlns:a16="http://schemas.microsoft.com/office/drawing/2014/main" id="{2285AE73-3C96-440C-BA50-7AF57FBB023C}"/>
              </a:ext>
            </a:extLst>
          </p:cNvPr>
          <p:cNvGraphicFramePr/>
          <p:nvPr>
            <p:extLst>
              <p:ext uri="{D42A27DB-BD31-4B8C-83A1-F6EECF244321}">
                <p14:modId xmlns:p14="http://schemas.microsoft.com/office/powerpoint/2010/main" val="1440019117"/>
              </p:ext>
            </p:extLst>
          </p:nvPr>
        </p:nvGraphicFramePr>
        <p:xfrm>
          <a:off x="3757611" y="61851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9182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CC7A5-FEE0-453C-A67A-6B4A47616F46}"/>
              </a:ext>
            </a:extLst>
          </p:cNvPr>
          <p:cNvSpPr>
            <a:spLocks noGrp="1"/>
          </p:cNvSpPr>
          <p:nvPr>
            <p:ph type="title"/>
          </p:nvPr>
        </p:nvSpPr>
        <p:spPr>
          <a:xfrm>
            <a:off x="1141413" y="618518"/>
            <a:ext cx="9905998" cy="1478570"/>
          </a:xfrm>
        </p:spPr>
        <p:txBody>
          <a:bodyPr>
            <a:normAutofit/>
          </a:bodyPr>
          <a:lstStyle/>
          <a:p>
            <a:r>
              <a:rPr lang="en-CA" sz="3600"/>
              <a:t>$$$ and teaching incentives</a:t>
            </a:r>
          </a:p>
        </p:txBody>
      </p:sp>
      <p:graphicFrame>
        <p:nvGraphicFramePr>
          <p:cNvPr id="5" name="Content Placeholder 2">
            <a:extLst>
              <a:ext uri="{FF2B5EF4-FFF2-40B4-BE49-F238E27FC236}">
                <a16:creationId xmlns:a16="http://schemas.microsoft.com/office/drawing/2014/main" id="{E42B18A7-AC13-4335-B78D-1FB188409DA2}"/>
              </a:ext>
            </a:extLst>
          </p:cNvPr>
          <p:cNvGraphicFramePr>
            <a:graphicFrameLocks noGrp="1"/>
          </p:cNvGraphicFramePr>
          <p:nvPr>
            <p:ph idx="1"/>
            <p:extLst>
              <p:ext uri="{D42A27DB-BD31-4B8C-83A1-F6EECF244321}">
                <p14:modId xmlns:p14="http://schemas.microsoft.com/office/powerpoint/2010/main" val="3356753091"/>
              </p:ext>
            </p:extLst>
          </p:nvPr>
        </p:nvGraphicFramePr>
        <p:xfrm>
          <a:off x="1141413" y="2598966"/>
          <a:ext cx="9906000" cy="3541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B713FFF8-2DD9-4450-8158-AC7B5A56F686}"/>
              </a:ext>
            </a:extLst>
          </p:cNvPr>
          <p:cNvSpPr txBox="1"/>
          <p:nvPr/>
        </p:nvSpPr>
        <p:spPr>
          <a:xfrm>
            <a:off x="1141413" y="1881644"/>
            <a:ext cx="10073479" cy="430887"/>
          </a:xfrm>
          <a:prstGeom prst="rect">
            <a:avLst/>
          </a:prstGeom>
          <a:noFill/>
        </p:spPr>
        <p:txBody>
          <a:bodyPr wrap="square" rtlCol="0">
            <a:spAutoFit/>
          </a:bodyPr>
          <a:lstStyle/>
          <a:p>
            <a:r>
              <a:rPr lang="en-CA" sz="2200" u="sng" dirty="0"/>
              <a:t>The barriers of good education when it’s versus a corporation that wants to make money:</a:t>
            </a:r>
          </a:p>
        </p:txBody>
      </p:sp>
    </p:spTree>
    <p:extLst>
      <p:ext uri="{BB962C8B-B14F-4D97-AF65-F5344CB8AC3E}">
        <p14:creationId xmlns:p14="http://schemas.microsoft.com/office/powerpoint/2010/main" val="3050461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CDE480-1A77-4CDF-9C13-18878E717DA3}"/>
              </a:ext>
            </a:extLst>
          </p:cNvPr>
          <p:cNvPicPr>
            <a:picLocks noChangeAspect="1"/>
          </p:cNvPicPr>
          <p:nvPr/>
        </p:nvPicPr>
        <p:blipFill>
          <a:blip r:embed="rId3"/>
          <a:stretch>
            <a:fillRect/>
          </a:stretch>
        </p:blipFill>
        <p:spPr>
          <a:xfrm>
            <a:off x="824511" y="376823"/>
            <a:ext cx="10542977" cy="6104354"/>
          </a:xfrm>
          <a:prstGeom prst="rect">
            <a:avLst/>
          </a:prstGeom>
        </p:spPr>
      </p:pic>
    </p:spTree>
    <p:extLst>
      <p:ext uri="{BB962C8B-B14F-4D97-AF65-F5344CB8AC3E}">
        <p14:creationId xmlns:p14="http://schemas.microsoft.com/office/powerpoint/2010/main" val="573514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6DF2-9757-44B3-AD9F-9E28C3564565}"/>
              </a:ext>
            </a:extLst>
          </p:cNvPr>
          <p:cNvSpPr>
            <a:spLocks noGrp="1"/>
          </p:cNvSpPr>
          <p:nvPr>
            <p:ph type="title"/>
          </p:nvPr>
        </p:nvSpPr>
        <p:spPr/>
        <p:txBody>
          <a:bodyPr/>
          <a:lstStyle/>
          <a:p>
            <a:r>
              <a:rPr lang="en-CA" dirty="0"/>
              <a:t>The bottom line</a:t>
            </a:r>
          </a:p>
        </p:txBody>
      </p:sp>
      <p:sp>
        <p:nvSpPr>
          <p:cNvPr id="3" name="Content Placeholder 2">
            <a:extLst>
              <a:ext uri="{FF2B5EF4-FFF2-40B4-BE49-F238E27FC236}">
                <a16:creationId xmlns:a16="http://schemas.microsoft.com/office/drawing/2014/main" id="{F6FDA628-C0CF-41D5-BC3F-2147CB177CF6}"/>
              </a:ext>
            </a:extLst>
          </p:cNvPr>
          <p:cNvSpPr>
            <a:spLocks noGrp="1"/>
          </p:cNvSpPr>
          <p:nvPr>
            <p:ph idx="1"/>
          </p:nvPr>
        </p:nvSpPr>
        <p:spPr>
          <a:xfrm>
            <a:off x="1141412" y="2249487"/>
            <a:ext cx="10615159" cy="3541714"/>
          </a:xfrm>
        </p:spPr>
        <p:txBody>
          <a:bodyPr/>
          <a:lstStyle/>
          <a:p>
            <a:r>
              <a:rPr lang="en-CA" dirty="0"/>
              <a:t>Cynicism, lack of enthusiasm around infosec education</a:t>
            </a:r>
          </a:p>
          <a:p>
            <a:r>
              <a:rPr lang="en-CA" dirty="0">
                <a:sym typeface="Wingdings" panose="05000000000000000000" pitchFamily="2" charset="2"/>
              </a:rPr>
              <a:t>Those who could provide quality education  not even allowed to teach</a:t>
            </a:r>
          </a:p>
          <a:p>
            <a:r>
              <a:rPr lang="en-CA" dirty="0">
                <a:sym typeface="Wingdings" panose="05000000000000000000" pitchFamily="2" charset="2"/>
              </a:rPr>
              <a:t>More difficult to streamline the learning of industry standards + expected skills</a:t>
            </a:r>
          </a:p>
          <a:p>
            <a:pPr marL="0" indent="0">
              <a:buNone/>
            </a:pPr>
            <a:r>
              <a:rPr lang="en-CA" dirty="0">
                <a:sym typeface="Wingdings" panose="05000000000000000000" pitchFamily="2" charset="2"/>
              </a:rPr>
              <a:t> Doesn’t help the Skills Gap, where we arguably need it most</a:t>
            </a:r>
          </a:p>
        </p:txBody>
      </p:sp>
    </p:spTree>
    <p:extLst>
      <p:ext uri="{BB962C8B-B14F-4D97-AF65-F5344CB8AC3E}">
        <p14:creationId xmlns:p14="http://schemas.microsoft.com/office/powerpoint/2010/main" val="1353103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p:txBody>
          <a:bodyPr/>
          <a:lstStyle/>
          <a:p>
            <a:r>
              <a:rPr lang="en-CA" dirty="0"/>
              <a:t>The media</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a:xfrm>
            <a:off x="1876424" y="3602038"/>
            <a:ext cx="9938205" cy="1655762"/>
          </a:xfrm>
        </p:spPr>
        <p:txBody>
          <a:bodyPr>
            <a:normAutofit/>
          </a:bodyPr>
          <a:lstStyle/>
          <a:p>
            <a:r>
              <a:rPr lang="en-CA" sz="1800" dirty="0"/>
              <a:t>Why it’s hard to deviate from the “loner </a:t>
            </a:r>
            <a:r>
              <a:rPr lang="en-CA" sz="1800" dirty="0" err="1"/>
              <a:t>hoodied</a:t>
            </a:r>
            <a:r>
              <a:rPr lang="en-CA" sz="1800" dirty="0"/>
              <a:t> hacker”, and other image problems</a:t>
            </a:r>
          </a:p>
        </p:txBody>
      </p:sp>
    </p:spTree>
    <p:extLst>
      <p:ext uri="{BB962C8B-B14F-4D97-AF65-F5344CB8AC3E}">
        <p14:creationId xmlns:p14="http://schemas.microsoft.com/office/powerpoint/2010/main" val="1468301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9E3615-F103-4B1D-8B30-36E37C2B7AFE}"/>
              </a:ext>
            </a:extLst>
          </p:cNvPr>
          <p:cNvPicPr>
            <a:picLocks noChangeAspect="1"/>
          </p:cNvPicPr>
          <p:nvPr/>
        </p:nvPicPr>
        <p:blipFill>
          <a:blip r:embed="rId2"/>
          <a:stretch>
            <a:fillRect/>
          </a:stretch>
        </p:blipFill>
        <p:spPr>
          <a:xfrm>
            <a:off x="8499930" y="1514475"/>
            <a:ext cx="2981325" cy="3829050"/>
          </a:xfrm>
          <a:prstGeom prst="rect">
            <a:avLst/>
          </a:prstGeom>
        </p:spPr>
      </p:pic>
      <p:pic>
        <p:nvPicPr>
          <p:cNvPr id="1026" name="Picture 2" descr="Image result for trump 400 pound hacker tweet">
            <a:extLst>
              <a:ext uri="{FF2B5EF4-FFF2-40B4-BE49-F238E27FC236}">
                <a16:creationId xmlns:a16="http://schemas.microsoft.com/office/drawing/2014/main" id="{B1E5D3A4-CAD1-4D1F-9D11-1AF43659A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45" y="1514475"/>
            <a:ext cx="7378777"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48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49849-5AD4-4C0F-B860-46A716A1FF79}"/>
              </a:ext>
            </a:extLst>
          </p:cNvPr>
          <p:cNvPicPr>
            <a:picLocks noChangeAspect="1"/>
          </p:cNvPicPr>
          <p:nvPr/>
        </p:nvPicPr>
        <p:blipFill>
          <a:blip r:embed="rId2"/>
          <a:stretch>
            <a:fillRect/>
          </a:stretch>
        </p:blipFill>
        <p:spPr>
          <a:xfrm>
            <a:off x="689428" y="761605"/>
            <a:ext cx="10813143" cy="5334790"/>
          </a:xfrm>
          <a:prstGeom prst="rect">
            <a:avLst/>
          </a:prstGeom>
        </p:spPr>
      </p:pic>
    </p:spTree>
    <p:extLst>
      <p:ext uri="{BB962C8B-B14F-4D97-AF65-F5344CB8AC3E}">
        <p14:creationId xmlns:p14="http://schemas.microsoft.com/office/powerpoint/2010/main" val="3284493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56B4B3-772F-43A9-8A67-E1EFEB2401B0}"/>
              </a:ext>
            </a:extLst>
          </p:cNvPr>
          <p:cNvPicPr>
            <a:picLocks noChangeAspect="1"/>
          </p:cNvPicPr>
          <p:nvPr/>
        </p:nvPicPr>
        <p:blipFill>
          <a:blip r:embed="rId3"/>
          <a:stretch>
            <a:fillRect/>
          </a:stretch>
        </p:blipFill>
        <p:spPr>
          <a:xfrm>
            <a:off x="595085" y="451380"/>
            <a:ext cx="11001829" cy="5343077"/>
          </a:xfrm>
          <a:prstGeom prst="rect">
            <a:avLst/>
          </a:prstGeom>
        </p:spPr>
      </p:pic>
    </p:spTree>
    <p:extLst>
      <p:ext uri="{BB962C8B-B14F-4D97-AF65-F5344CB8AC3E}">
        <p14:creationId xmlns:p14="http://schemas.microsoft.com/office/powerpoint/2010/main" val="4076878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1FB01-0594-4F0A-ACDA-5690589A8D0D}"/>
              </a:ext>
            </a:extLst>
          </p:cNvPr>
          <p:cNvPicPr>
            <a:picLocks noChangeAspect="1"/>
          </p:cNvPicPr>
          <p:nvPr/>
        </p:nvPicPr>
        <p:blipFill>
          <a:blip r:embed="rId2"/>
          <a:stretch>
            <a:fillRect/>
          </a:stretch>
        </p:blipFill>
        <p:spPr>
          <a:xfrm>
            <a:off x="685776" y="798710"/>
            <a:ext cx="10820447" cy="5260579"/>
          </a:xfrm>
          <a:prstGeom prst="rect">
            <a:avLst/>
          </a:prstGeom>
        </p:spPr>
      </p:pic>
    </p:spTree>
    <p:extLst>
      <p:ext uri="{BB962C8B-B14F-4D97-AF65-F5344CB8AC3E}">
        <p14:creationId xmlns:p14="http://schemas.microsoft.com/office/powerpoint/2010/main" val="2491718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8D231E-10D1-414D-AE40-E745B994E0E2}"/>
              </a:ext>
            </a:extLst>
          </p:cNvPr>
          <p:cNvPicPr>
            <a:picLocks noChangeAspect="1"/>
          </p:cNvPicPr>
          <p:nvPr/>
        </p:nvPicPr>
        <p:blipFill>
          <a:blip r:embed="rId2"/>
          <a:stretch>
            <a:fillRect/>
          </a:stretch>
        </p:blipFill>
        <p:spPr>
          <a:xfrm>
            <a:off x="1419225" y="819150"/>
            <a:ext cx="9353550" cy="5219700"/>
          </a:xfrm>
          <a:prstGeom prst="rect">
            <a:avLst/>
          </a:prstGeom>
        </p:spPr>
      </p:pic>
      <p:sp>
        <p:nvSpPr>
          <p:cNvPr id="5" name="Rectangle 4">
            <a:extLst>
              <a:ext uri="{FF2B5EF4-FFF2-40B4-BE49-F238E27FC236}">
                <a16:creationId xmlns:a16="http://schemas.microsoft.com/office/drawing/2014/main" id="{7D1DAC7E-237E-415C-821C-200D97CD76E6}"/>
              </a:ext>
            </a:extLst>
          </p:cNvPr>
          <p:cNvSpPr/>
          <p:nvPr/>
        </p:nvSpPr>
        <p:spPr>
          <a:xfrm>
            <a:off x="2293257" y="3429000"/>
            <a:ext cx="3280229" cy="38417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58174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F25827-EACF-44E0-A65F-CB6A6EF9129E}"/>
              </a:ext>
            </a:extLst>
          </p:cNvPr>
          <p:cNvPicPr>
            <a:picLocks noChangeAspect="1"/>
          </p:cNvPicPr>
          <p:nvPr/>
        </p:nvPicPr>
        <p:blipFill>
          <a:blip r:embed="rId2"/>
          <a:stretch>
            <a:fillRect/>
          </a:stretch>
        </p:blipFill>
        <p:spPr>
          <a:xfrm>
            <a:off x="2176462" y="362403"/>
            <a:ext cx="7839075" cy="5581650"/>
          </a:xfrm>
          <a:prstGeom prst="rect">
            <a:avLst/>
          </a:prstGeom>
        </p:spPr>
      </p:pic>
    </p:spTree>
    <p:extLst>
      <p:ext uri="{BB962C8B-B14F-4D97-AF65-F5344CB8AC3E}">
        <p14:creationId xmlns:p14="http://schemas.microsoft.com/office/powerpoint/2010/main" val="129548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FC5CB5-06BF-450E-ACA3-2EFA123EAA14}"/>
              </a:ext>
            </a:extLst>
          </p:cNvPr>
          <p:cNvPicPr>
            <a:picLocks noChangeAspect="1"/>
          </p:cNvPicPr>
          <p:nvPr/>
        </p:nvPicPr>
        <p:blipFill>
          <a:blip r:embed="rId3"/>
          <a:stretch>
            <a:fillRect/>
          </a:stretch>
        </p:blipFill>
        <p:spPr>
          <a:xfrm>
            <a:off x="2281237" y="513897"/>
            <a:ext cx="7629525" cy="2724150"/>
          </a:xfrm>
          <a:prstGeom prst="rect">
            <a:avLst/>
          </a:prstGeom>
        </p:spPr>
      </p:pic>
      <p:sp>
        <p:nvSpPr>
          <p:cNvPr id="5" name="Rectangle 4">
            <a:extLst>
              <a:ext uri="{FF2B5EF4-FFF2-40B4-BE49-F238E27FC236}">
                <a16:creationId xmlns:a16="http://schemas.microsoft.com/office/drawing/2014/main" id="{BF36B0F9-15C2-4201-AF76-B144600E77E2}"/>
              </a:ext>
            </a:extLst>
          </p:cNvPr>
          <p:cNvSpPr/>
          <p:nvPr/>
        </p:nvSpPr>
        <p:spPr>
          <a:xfrm>
            <a:off x="2281236" y="3619954"/>
            <a:ext cx="7629525" cy="2092881"/>
          </a:xfrm>
          <a:prstGeom prst="rect">
            <a:avLst/>
          </a:prstGeom>
        </p:spPr>
        <p:txBody>
          <a:bodyPr wrap="square">
            <a:spAutoFit/>
          </a:bodyPr>
          <a:lstStyle/>
          <a:p>
            <a:r>
              <a:rPr lang="en-US" sz="2600" dirty="0">
                <a:latin typeface="Open Sans"/>
              </a:rPr>
              <a:t>Her male classmates tended to be the coding- and robotics-club types, and since they didn't recognize her as one of their own, </a:t>
            </a:r>
            <a:r>
              <a:rPr lang="en-US" sz="2600" b="1" dirty="0">
                <a:latin typeface="Open Sans"/>
              </a:rPr>
              <a:t>she had to "work a bit harder to prove that I could do things and I knew stuff." </a:t>
            </a:r>
            <a:endParaRPr lang="en-CA" sz="2600" b="1" dirty="0"/>
          </a:p>
        </p:txBody>
      </p:sp>
    </p:spTree>
    <p:extLst>
      <p:ext uri="{BB962C8B-B14F-4D97-AF65-F5344CB8AC3E}">
        <p14:creationId xmlns:p14="http://schemas.microsoft.com/office/powerpoint/2010/main" val="163756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5A6F-4710-4363-A06C-D3C829277D1C}"/>
              </a:ext>
            </a:extLst>
          </p:cNvPr>
          <p:cNvSpPr>
            <a:spLocks noGrp="1"/>
          </p:cNvSpPr>
          <p:nvPr>
            <p:ph type="title"/>
          </p:nvPr>
        </p:nvSpPr>
        <p:spPr/>
        <p:txBody>
          <a:bodyPr/>
          <a:lstStyle/>
          <a:p>
            <a:r>
              <a:rPr lang="en-CA" dirty="0"/>
              <a:t>Media control is hard</a:t>
            </a:r>
          </a:p>
        </p:txBody>
      </p:sp>
      <p:sp>
        <p:nvSpPr>
          <p:cNvPr id="3" name="Content Placeholder 2">
            <a:extLst>
              <a:ext uri="{FF2B5EF4-FFF2-40B4-BE49-F238E27FC236}">
                <a16:creationId xmlns:a16="http://schemas.microsoft.com/office/drawing/2014/main" id="{A79C34C0-BA0F-4720-9CDD-375264C19418}"/>
              </a:ext>
            </a:extLst>
          </p:cNvPr>
          <p:cNvSpPr>
            <a:spLocks noGrp="1"/>
          </p:cNvSpPr>
          <p:nvPr>
            <p:ph idx="1"/>
          </p:nvPr>
        </p:nvSpPr>
        <p:spPr>
          <a:xfrm>
            <a:off x="1141412" y="1915658"/>
            <a:ext cx="9905999" cy="3541714"/>
          </a:xfrm>
        </p:spPr>
        <p:txBody>
          <a:bodyPr>
            <a:normAutofit fontScale="92500" lnSpcReduction="20000"/>
          </a:bodyPr>
          <a:lstStyle/>
          <a:p>
            <a:r>
              <a:rPr lang="en-CA" dirty="0"/>
              <a:t>Overlooking important rhetoric to build the narrative</a:t>
            </a:r>
          </a:p>
          <a:p>
            <a:r>
              <a:rPr lang="en-CA" dirty="0"/>
              <a:t>Being a small part of some bigger (different) narrative</a:t>
            </a:r>
          </a:p>
          <a:p>
            <a:r>
              <a:rPr lang="en-CA" dirty="0"/>
              <a:t>Every detail can be taken out of context</a:t>
            </a:r>
          </a:p>
          <a:p>
            <a:r>
              <a:rPr lang="en-CA" dirty="0"/>
              <a:t>Journalists are guessing; narrative isn’t necessarily</a:t>
            </a:r>
          </a:p>
          <a:p>
            <a:pPr lvl="1"/>
            <a:r>
              <a:rPr lang="en-CA" dirty="0"/>
              <a:t>Productive</a:t>
            </a:r>
          </a:p>
          <a:p>
            <a:pPr lvl="1"/>
            <a:r>
              <a:rPr lang="en-CA" dirty="0"/>
              <a:t>One you believe in</a:t>
            </a:r>
          </a:p>
          <a:p>
            <a:pPr lvl="1"/>
            <a:r>
              <a:rPr lang="en-CA" dirty="0"/>
              <a:t>Accurate</a:t>
            </a:r>
          </a:p>
          <a:p>
            <a:r>
              <a:rPr lang="en-CA" u="sng" dirty="0"/>
              <a:t>Bottom Line:</a:t>
            </a:r>
            <a:r>
              <a:rPr lang="en-CA" dirty="0"/>
              <a:t> Would women want to join the industry after reading this?</a:t>
            </a:r>
          </a:p>
        </p:txBody>
      </p:sp>
    </p:spTree>
    <p:extLst>
      <p:ext uri="{BB962C8B-B14F-4D97-AF65-F5344CB8AC3E}">
        <p14:creationId xmlns:p14="http://schemas.microsoft.com/office/powerpoint/2010/main" val="154054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types of malware">
            <a:extLst>
              <a:ext uri="{FF2B5EF4-FFF2-40B4-BE49-F238E27FC236}">
                <a16:creationId xmlns:a16="http://schemas.microsoft.com/office/drawing/2014/main" id="{F7D6BC3A-40F8-4785-92FA-806ED9FB9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665" y="822203"/>
            <a:ext cx="7174669" cy="521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59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p:txBody>
          <a:bodyPr/>
          <a:lstStyle/>
          <a:p>
            <a:r>
              <a:rPr lang="en-CA" dirty="0"/>
              <a:t>What do we do?</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p:txBody>
          <a:bodyPr/>
          <a:lstStyle/>
          <a:p>
            <a:r>
              <a:rPr lang="en-CA" dirty="0"/>
              <a:t>We got 99 problems and the skills gap is basically all of them</a:t>
            </a:r>
          </a:p>
        </p:txBody>
      </p:sp>
    </p:spTree>
    <p:extLst>
      <p:ext uri="{BB962C8B-B14F-4D97-AF65-F5344CB8AC3E}">
        <p14:creationId xmlns:p14="http://schemas.microsoft.com/office/powerpoint/2010/main" val="737536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8DE7-4984-41FD-AF8F-9006CB5086A0}"/>
              </a:ext>
            </a:extLst>
          </p:cNvPr>
          <p:cNvSpPr>
            <a:spLocks noGrp="1"/>
          </p:cNvSpPr>
          <p:nvPr>
            <p:ph type="title"/>
          </p:nvPr>
        </p:nvSpPr>
        <p:spPr>
          <a:xfrm>
            <a:off x="909184" y="618518"/>
            <a:ext cx="9905998" cy="1478570"/>
          </a:xfrm>
        </p:spPr>
        <p:txBody>
          <a:bodyPr/>
          <a:lstStyle/>
          <a:p>
            <a:r>
              <a:rPr lang="en-CA" dirty="0"/>
              <a:t>Gamification</a:t>
            </a:r>
          </a:p>
        </p:txBody>
      </p:sp>
      <p:sp>
        <p:nvSpPr>
          <p:cNvPr id="3" name="Content Placeholder 2">
            <a:extLst>
              <a:ext uri="{FF2B5EF4-FFF2-40B4-BE49-F238E27FC236}">
                <a16:creationId xmlns:a16="http://schemas.microsoft.com/office/drawing/2014/main" id="{10168421-B0F3-4A03-84D0-2AEB72380026}"/>
              </a:ext>
            </a:extLst>
          </p:cNvPr>
          <p:cNvSpPr>
            <a:spLocks noGrp="1"/>
          </p:cNvSpPr>
          <p:nvPr>
            <p:ph idx="1"/>
          </p:nvPr>
        </p:nvSpPr>
        <p:spPr>
          <a:xfrm>
            <a:off x="909184" y="2249486"/>
            <a:ext cx="5143273" cy="3817485"/>
          </a:xfrm>
        </p:spPr>
        <p:txBody>
          <a:bodyPr>
            <a:normAutofit/>
          </a:bodyPr>
          <a:lstStyle/>
          <a:p>
            <a:pPr marL="0" indent="0" algn="just">
              <a:buNone/>
            </a:pPr>
            <a:r>
              <a:rPr lang="en-CA" b="1" u="sng" dirty="0"/>
              <a:t>“Addict” ourselves to:</a:t>
            </a:r>
          </a:p>
          <a:p>
            <a:r>
              <a:rPr lang="en-CA" dirty="0">
                <a:sym typeface="Wingdings" panose="05000000000000000000" pitchFamily="2" charset="2"/>
              </a:rPr>
              <a:t>Learning (e.g. CTFs!)</a:t>
            </a:r>
          </a:p>
          <a:p>
            <a:r>
              <a:rPr lang="en-CA" dirty="0">
                <a:sym typeface="Wingdings" panose="05000000000000000000" pitchFamily="2" charset="2"/>
              </a:rPr>
              <a:t>Healthier habits</a:t>
            </a:r>
          </a:p>
          <a:p>
            <a:r>
              <a:rPr lang="en-CA" dirty="0">
                <a:sym typeface="Wingdings" panose="05000000000000000000" pitchFamily="2" charset="2"/>
              </a:rPr>
              <a:t>Reinforcing work/life balance*</a:t>
            </a:r>
          </a:p>
          <a:p>
            <a:pPr lvl="1"/>
            <a:r>
              <a:rPr lang="en-CA" i="1" dirty="0">
                <a:sym typeface="Wingdings" panose="05000000000000000000" pitchFamily="2" charset="2"/>
              </a:rPr>
              <a:t>(I don’t know how but everything is gamified, there has to be a way)</a:t>
            </a:r>
          </a:p>
          <a:p>
            <a:pPr marL="0" indent="0">
              <a:buNone/>
            </a:pPr>
            <a:endParaRPr lang="en-CA" dirty="0"/>
          </a:p>
        </p:txBody>
      </p:sp>
      <p:pic>
        <p:nvPicPr>
          <p:cNvPr id="4" name="Picture 2">
            <a:extLst>
              <a:ext uri="{FF2B5EF4-FFF2-40B4-BE49-F238E27FC236}">
                <a16:creationId xmlns:a16="http://schemas.microsoft.com/office/drawing/2014/main" id="{96BD3A6F-CE38-4E58-80B5-AF7988874F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524"/>
          <a:stretch/>
        </p:blipFill>
        <p:spPr bwMode="auto">
          <a:xfrm>
            <a:off x="5862183" y="1030515"/>
            <a:ext cx="5858025" cy="418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07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69F0-091C-4E7A-BCB4-4744A302C79C}"/>
              </a:ext>
            </a:extLst>
          </p:cNvPr>
          <p:cNvSpPr>
            <a:spLocks noGrp="1"/>
          </p:cNvSpPr>
          <p:nvPr>
            <p:ph type="title"/>
          </p:nvPr>
        </p:nvSpPr>
        <p:spPr/>
        <p:txBody>
          <a:bodyPr/>
          <a:lstStyle/>
          <a:p>
            <a:r>
              <a:rPr lang="en-CA" dirty="0"/>
              <a:t>Community awareness</a:t>
            </a:r>
          </a:p>
        </p:txBody>
      </p:sp>
      <p:sp>
        <p:nvSpPr>
          <p:cNvPr id="3" name="Content Placeholder 2">
            <a:extLst>
              <a:ext uri="{FF2B5EF4-FFF2-40B4-BE49-F238E27FC236}">
                <a16:creationId xmlns:a16="http://schemas.microsoft.com/office/drawing/2014/main" id="{8A31E05E-D78F-44AE-8BD2-EDA205DE24D7}"/>
              </a:ext>
            </a:extLst>
          </p:cNvPr>
          <p:cNvSpPr>
            <a:spLocks noGrp="1"/>
          </p:cNvSpPr>
          <p:nvPr>
            <p:ph idx="1"/>
          </p:nvPr>
        </p:nvSpPr>
        <p:spPr/>
        <p:txBody>
          <a:bodyPr/>
          <a:lstStyle/>
          <a:p>
            <a:pPr marL="0" indent="0">
              <a:buNone/>
            </a:pPr>
            <a:r>
              <a:rPr lang="en-CA" b="1" u="sng" dirty="0"/>
              <a:t>Create awareness about:</a:t>
            </a:r>
          </a:p>
          <a:p>
            <a:r>
              <a:rPr lang="en-CA" dirty="0"/>
              <a:t>The Skills Gap as an overarching problem</a:t>
            </a:r>
          </a:p>
          <a:p>
            <a:r>
              <a:rPr lang="en-CA" dirty="0"/>
              <a:t>Role of the diversity gap</a:t>
            </a:r>
          </a:p>
          <a:p>
            <a:r>
              <a:rPr lang="en-CA" dirty="0"/>
              <a:t>Why education isn’t helping the problem</a:t>
            </a:r>
          </a:p>
          <a:p>
            <a:r>
              <a:rPr lang="en-CA" dirty="0"/>
              <a:t>Why the media isn’t helping the problem</a:t>
            </a:r>
          </a:p>
          <a:p>
            <a:r>
              <a:rPr lang="en-CA" dirty="0"/>
              <a:t>Industry stresses and coping patterns; support systems</a:t>
            </a:r>
          </a:p>
          <a:p>
            <a:endParaRPr lang="en-CA" dirty="0"/>
          </a:p>
          <a:p>
            <a:endParaRPr lang="en-CA" dirty="0"/>
          </a:p>
          <a:p>
            <a:endParaRPr lang="en-CA" dirty="0"/>
          </a:p>
        </p:txBody>
      </p:sp>
    </p:spTree>
    <p:extLst>
      <p:ext uri="{BB962C8B-B14F-4D97-AF65-F5344CB8AC3E}">
        <p14:creationId xmlns:p14="http://schemas.microsoft.com/office/powerpoint/2010/main" val="3121403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8D67-1608-448D-BF83-D11089B71F2D}"/>
              </a:ext>
            </a:extLst>
          </p:cNvPr>
          <p:cNvSpPr>
            <a:spLocks noGrp="1"/>
          </p:cNvSpPr>
          <p:nvPr>
            <p:ph type="title"/>
          </p:nvPr>
        </p:nvSpPr>
        <p:spPr/>
        <p:txBody>
          <a:bodyPr/>
          <a:lstStyle/>
          <a:p>
            <a:r>
              <a:rPr lang="en-CA" dirty="0"/>
              <a:t>Awareness about support systems</a:t>
            </a:r>
          </a:p>
        </p:txBody>
      </p:sp>
      <p:sp>
        <p:nvSpPr>
          <p:cNvPr id="3" name="Content Placeholder 2">
            <a:extLst>
              <a:ext uri="{FF2B5EF4-FFF2-40B4-BE49-F238E27FC236}">
                <a16:creationId xmlns:a16="http://schemas.microsoft.com/office/drawing/2014/main" id="{B17C4393-CB33-4E3E-A961-79539284BA89}"/>
              </a:ext>
            </a:extLst>
          </p:cNvPr>
          <p:cNvSpPr>
            <a:spLocks noGrp="1"/>
          </p:cNvSpPr>
          <p:nvPr>
            <p:ph idx="1"/>
          </p:nvPr>
        </p:nvSpPr>
        <p:spPr/>
        <p:txBody>
          <a:bodyPr/>
          <a:lstStyle/>
          <a:p>
            <a:r>
              <a:rPr lang="en-CA" dirty="0"/>
              <a:t>Recognizing the signs</a:t>
            </a:r>
          </a:p>
          <a:p>
            <a:r>
              <a:rPr lang="en-CA" dirty="0"/>
              <a:t>Knowing your rights as a worker</a:t>
            </a:r>
          </a:p>
          <a:p>
            <a:r>
              <a:rPr lang="en-CA" dirty="0"/>
              <a:t>Ending stigma</a:t>
            </a:r>
          </a:p>
        </p:txBody>
      </p:sp>
    </p:spTree>
    <p:extLst>
      <p:ext uri="{BB962C8B-B14F-4D97-AF65-F5344CB8AC3E}">
        <p14:creationId xmlns:p14="http://schemas.microsoft.com/office/powerpoint/2010/main" val="1955037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806D-44F8-4CAE-A588-8EB34807A475}"/>
              </a:ext>
            </a:extLst>
          </p:cNvPr>
          <p:cNvSpPr>
            <a:spLocks noGrp="1"/>
          </p:cNvSpPr>
          <p:nvPr>
            <p:ph type="title"/>
          </p:nvPr>
        </p:nvSpPr>
        <p:spPr/>
        <p:txBody>
          <a:bodyPr/>
          <a:lstStyle/>
          <a:p>
            <a:r>
              <a:rPr lang="en-CA" dirty="0"/>
              <a:t>Community initiatives</a:t>
            </a:r>
          </a:p>
        </p:txBody>
      </p:sp>
      <p:sp>
        <p:nvSpPr>
          <p:cNvPr id="3" name="Content Placeholder 2">
            <a:extLst>
              <a:ext uri="{FF2B5EF4-FFF2-40B4-BE49-F238E27FC236}">
                <a16:creationId xmlns:a16="http://schemas.microsoft.com/office/drawing/2014/main" id="{D8D11334-EC78-4217-AAEE-152F58E74371}"/>
              </a:ext>
            </a:extLst>
          </p:cNvPr>
          <p:cNvSpPr>
            <a:spLocks noGrp="1"/>
          </p:cNvSpPr>
          <p:nvPr>
            <p:ph idx="1"/>
          </p:nvPr>
        </p:nvSpPr>
        <p:spPr>
          <a:xfrm>
            <a:off x="1141414" y="2097088"/>
            <a:ext cx="8641216" cy="3541714"/>
          </a:xfrm>
        </p:spPr>
        <p:txBody>
          <a:bodyPr>
            <a:normAutofit lnSpcReduction="10000"/>
          </a:bodyPr>
          <a:lstStyle/>
          <a:p>
            <a:pPr marL="0" indent="0">
              <a:buNone/>
            </a:pPr>
            <a:r>
              <a:rPr lang="en-CA" b="1" u="sng" dirty="0"/>
              <a:t>Community is what makes our industry strong</a:t>
            </a:r>
          </a:p>
          <a:p>
            <a:r>
              <a:rPr lang="en-CA" dirty="0"/>
              <a:t>Support systems in the community</a:t>
            </a:r>
          </a:p>
          <a:p>
            <a:r>
              <a:rPr lang="en-CA" dirty="0"/>
              <a:t>Continue providing alternative learning</a:t>
            </a:r>
          </a:p>
          <a:p>
            <a:pPr lvl="1"/>
            <a:r>
              <a:rPr lang="en-CA" dirty="0"/>
              <a:t>Workshops/talks/certifications/CTFs/open source/etc.</a:t>
            </a:r>
          </a:p>
          <a:p>
            <a:r>
              <a:rPr lang="en-CA" dirty="0"/>
              <a:t>Encouraging intersections with other non-technical areas of infosec</a:t>
            </a:r>
          </a:p>
          <a:p>
            <a:pPr lvl="1"/>
            <a:r>
              <a:rPr lang="en-CA" dirty="0"/>
              <a:t>Especially: culture &amp; media surrounding infosec</a:t>
            </a:r>
          </a:p>
          <a:p>
            <a:r>
              <a:rPr lang="en-CA" dirty="0"/>
              <a:t>Outreach to diverse &amp; young talent pools</a:t>
            </a:r>
          </a:p>
          <a:p>
            <a:endParaRPr lang="en-CA" dirty="0"/>
          </a:p>
        </p:txBody>
      </p:sp>
    </p:spTree>
    <p:extLst>
      <p:ext uri="{BB962C8B-B14F-4D97-AF65-F5344CB8AC3E}">
        <p14:creationId xmlns:p14="http://schemas.microsoft.com/office/powerpoint/2010/main" val="2072898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8137-9C1E-404A-BFBF-E41D2A2F8A24}"/>
              </a:ext>
            </a:extLst>
          </p:cNvPr>
          <p:cNvSpPr>
            <a:spLocks noGrp="1"/>
          </p:cNvSpPr>
          <p:nvPr>
            <p:ph type="ctrTitle"/>
          </p:nvPr>
        </p:nvSpPr>
        <p:spPr/>
        <p:txBody>
          <a:bodyPr/>
          <a:lstStyle/>
          <a:p>
            <a:r>
              <a:rPr lang="en-CA" dirty="0"/>
              <a:t>The end</a:t>
            </a:r>
          </a:p>
        </p:txBody>
      </p:sp>
      <p:sp>
        <p:nvSpPr>
          <p:cNvPr id="3" name="Subtitle 2">
            <a:extLst>
              <a:ext uri="{FF2B5EF4-FFF2-40B4-BE49-F238E27FC236}">
                <a16:creationId xmlns:a16="http://schemas.microsoft.com/office/drawing/2014/main" id="{2EC57ED1-FB27-41AD-8063-07BA2E2771BF}"/>
              </a:ext>
            </a:extLst>
          </p:cNvPr>
          <p:cNvSpPr>
            <a:spLocks noGrp="1"/>
          </p:cNvSpPr>
          <p:nvPr>
            <p:ph type="subTitle" idx="1"/>
          </p:nvPr>
        </p:nvSpPr>
        <p:spPr/>
        <p:txBody>
          <a:bodyPr/>
          <a:lstStyle/>
          <a:p>
            <a:r>
              <a:rPr lang="en-CA" dirty="0">
                <a:latin typeface="Courier New" panose="02070309020205020404" pitchFamily="49" charset="0"/>
                <a:cs typeface="Courier New" panose="02070309020205020404" pitchFamily="49" charset="0"/>
              </a:rPr>
              <a:t>@</a:t>
            </a:r>
            <a:r>
              <a:rPr lang="en-CA" dirty="0" err="1">
                <a:latin typeface="Courier New" panose="02070309020205020404" pitchFamily="49" charset="0"/>
                <a:cs typeface="Courier New" panose="02070309020205020404" pitchFamily="49" charset="0"/>
              </a:rPr>
              <a:t>cubes_n_spheres</a:t>
            </a:r>
            <a:endParaRPr lang="en-CA"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6712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1D6C54-0396-410E-AFAF-84F56E268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943" y="824593"/>
            <a:ext cx="9260114" cy="520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24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89E20F-D7F9-4380-8465-3FED9F6E419A}"/>
              </a:ext>
            </a:extLst>
          </p:cNvPr>
          <p:cNvSpPr>
            <a:spLocks noGrp="1"/>
          </p:cNvSpPr>
          <p:nvPr>
            <p:ph idx="1"/>
          </p:nvPr>
        </p:nvSpPr>
        <p:spPr>
          <a:xfrm>
            <a:off x="0" y="2914461"/>
            <a:ext cx="12192000" cy="3541714"/>
          </a:xfrm>
        </p:spPr>
        <p:txBody>
          <a:bodyPr>
            <a:normAutofit/>
          </a:bodyPr>
          <a:lstStyle/>
          <a:p>
            <a:pPr marL="0" indent="0" algn="ctr">
              <a:buNone/>
            </a:pPr>
            <a:r>
              <a:rPr lang="en-CA" sz="3600" b="1" i="1" dirty="0"/>
              <a:t>“Information security is just as much an art as it is a science”</a:t>
            </a:r>
          </a:p>
        </p:txBody>
      </p:sp>
    </p:spTree>
    <p:extLst>
      <p:ext uri="{BB962C8B-B14F-4D97-AF65-F5344CB8AC3E}">
        <p14:creationId xmlns:p14="http://schemas.microsoft.com/office/powerpoint/2010/main" val="385813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E376-34FF-4037-A926-1EB41AF71ECD}"/>
              </a:ext>
            </a:extLst>
          </p:cNvPr>
          <p:cNvSpPr>
            <a:spLocks noGrp="1"/>
          </p:cNvSpPr>
          <p:nvPr>
            <p:ph type="title"/>
          </p:nvPr>
        </p:nvSpPr>
        <p:spPr/>
        <p:txBody>
          <a:bodyPr>
            <a:normAutofit/>
          </a:bodyPr>
          <a:lstStyle/>
          <a:p>
            <a:pPr algn="ctr"/>
            <a:r>
              <a:rPr lang="en-CA" b="1" dirty="0"/>
              <a:t>Recipe for surviving infosec</a:t>
            </a:r>
          </a:p>
        </p:txBody>
      </p:sp>
      <p:graphicFrame>
        <p:nvGraphicFramePr>
          <p:cNvPr id="5" name="Content Placeholder 2">
            <a:extLst>
              <a:ext uri="{FF2B5EF4-FFF2-40B4-BE49-F238E27FC236}">
                <a16:creationId xmlns:a16="http://schemas.microsoft.com/office/drawing/2014/main" id="{C322031A-FDE4-48CB-A291-946E18D0E875}"/>
              </a:ext>
            </a:extLst>
          </p:cNvPr>
          <p:cNvGraphicFramePr>
            <a:graphicFrameLocks noGrp="1"/>
          </p:cNvGraphicFramePr>
          <p:nvPr>
            <p:ph idx="1"/>
            <p:extLst>
              <p:ext uri="{D42A27DB-BD31-4B8C-83A1-F6EECF244321}">
                <p14:modId xmlns:p14="http://schemas.microsoft.com/office/powerpoint/2010/main" val="2830921951"/>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38615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528</TotalTime>
  <Words>2926</Words>
  <Application>Microsoft Office PowerPoint</Application>
  <PresentationFormat>Widescreen</PresentationFormat>
  <Paragraphs>382</Paragraphs>
  <Slides>65</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Courier New</vt:lpstr>
      <vt:lpstr>Open Sans</vt:lpstr>
      <vt:lpstr>Tw Cen MT</vt:lpstr>
      <vt:lpstr>Circuit</vt:lpstr>
      <vt:lpstr>Half a Decade in review</vt:lpstr>
      <vt:lpstr>$whoami</vt:lpstr>
      <vt:lpstr>But $whoami Actually</vt:lpstr>
      <vt:lpstr>PowerPoint Presentation</vt:lpstr>
      <vt:lpstr>PowerPoint Presentation</vt:lpstr>
      <vt:lpstr>PowerPoint Presentation</vt:lpstr>
      <vt:lpstr>PowerPoint Presentation</vt:lpstr>
      <vt:lpstr>PowerPoint Presentation</vt:lpstr>
      <vt:lpstr>Recipe for surviving infosec</vt:lpstr>
      <vt:lpstr>PowerPoint Presentation</vt:lpstr>
      <vt:lpstr>PowerPoint Presentation</vt:lpstr>
      <vt:lpstr>The skills gap</vt:lpstr>
      <vt:lpstr>Being the Accidental Expert</vt:lpstr>
      <vt:lpstr>The  Skills Gap, Enumerated</vt:lpstr>
      <vt:lpstr>The thing about cyberspace</vt:lpstr>
      <vt:lpstr>The thing about cyberspace</vt:lpstr>
      <vt:lpstr>We live in a society</vt:lpstr>
      <vt:lpstr>other issues related to the skills gap</vt:lpstr>
      <vt:lpstr>On health, mental health, &amp; Burnout</vt:lpstr>
      <vt:lpstr>PowerPoint Presentation</vt:lpstr>
      <vt:lpstr>PowerPoint Presentation</vt:lpstr>
      <vt:lpstr>PowerPoint Presentation</vt:lpstr>
      <vt:lpstr>PowerPoint Presentation</vt:lpstr>
      <vt:lpstr>Some reasons for burnout</vt:lpstr>
      <vt:lpstr>Also, the physical consequences</vt:lpstr>
      <vt:lpstr>Also, the neurological consequences</vt:lpstr>
      <vt:lpstr>The many faces of stress</vt:lpstr>
      <vt:lpstr>Is infosec addictive?</vt:lpstr>
      <vt:lpstr>PowerPoint Presentation</vt:lpstr>
      <vt:lpstr>PowerPoint Presentation</vt:lpstr>
      <vt:lpstr>PowerPoint Presentation</vt:lpstr>
      <vt:lpstr>PowerPoint Presentation</vt:lpstr>
      <vt:lpstr>PowerPoint Presentation</vt:lpstr>
      <vt:lpstr>Some theories for addiction</vt:lpstr>
      <vt:lpstr>Aspects of why</vt:lpstr>
      <vt:lpstr>Symptoms of computer addiction (and by computer, I mean infosec)</vt:lpstr>
      <vt:lpstr>The bottom line</vt:lpstr>
      <vt:lpstr>The diversity problem</vt:lpstr>
      <vt:lpstr>Dimensions of diversity</vt:lpstr>
      <vt:lpstr>It’s not just about feelings</vt:lpstr>
      <vt:lpstr>Diversity Quotas</vt:lpstr>
      <vt:lpstr>Biased Security Controls</vt:lpstr>
      <vt:lpstr>The bigger picture</vt:lpstr>
      <vt:lpstr>Education &amp; infosec</vt:lpstr>
      <vt:lpstr>Story time</vt:lpstr>
      <vt:lpstr>The traditional dichotomy</vt:lpstr>
      <vt:lpstr>Expected demographic of professors</vt:lpstr>
      <vt:lpstr>Actual demographics of professors</vt:lpstr>
      <vt:lpstr>$$$ and teaching incentives</vt:lpstr>
      <vt:lpstr>The bottom line</vt:lpstr>
      <vt:lpstr>The media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Media control is hard</vt:lpstr>
      <vt:lpstr>What do we do?</vt:lpstr>
      <vt:lpstr>Gamification</vt:lpstr>
      <vt:lpstr>Community awareness</vt:lpstr>
      <vt:lpstr>Awareness about support systems</vt:lpstr>
      <vt:lpstr>Community initiatives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Half a Decade in review</dc:title>
  <dc:creator>Alana Staszczyszyn</dc:creator>
  <cp:lastModifiedBy>Alana Staszczyszyn</cp:lastModifiedBy>
  <cp:revision>272</cp:revision>
  <dcterms:created xsi:type="dcterms:W3CDTF">2019-10-21T01:04:54Z</dcterms:created>
  <dcterms:modified xsi:type="dcterms:W3CDTF">2019-10-26T15:18:05Z</dcterms:modified>
</cp:coreProperties>
</file>